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8" r:id="rId1"/>
  </p:sldMasterIdLst>
  <p:notesMasterIdLst>
    <p:notesMasterId r:id="rId22"/>
  </p:notesMasterIdLst>
  <p:sldIdLst>
    <p:sldId id="256" r:id="rId2"/>
    <p:sldId id="267" r:id="rId3"/>
    <p:sldId id="257" r:id="rId4"/>
    <p:sldId id="258" r:id="rId5"/>
    <p:sldId id="269" r:id="rId6"/>
    <p:sldId id="265" r:id="rId7"/>
    <p:sldId id="268" r:id="rId8"/>
    <p:sldId id="273" r:id="rId9"/>
    <p:sldId id="259" r:id="rId10"/>
    <p:sldId id="270" r:id="rId11"/>
    <p:sldId id="260" r:id="rId12"/>
    <p:sldId id="262" r:id="rId13"/>
    <p:sldId id="263" r:id="rId14"/>
    <p:sldId id="264" r:id="rId15"/>
    <p:sldId id="266" r:id="rId16"/>
    <p:sldId id="274" r:id="rId17"/>
    <p:sldId id="275" r:id="rId18"/>
    <p:sldId id="271" r:id="rId19"/>
    <p:sldId id="276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2261" autoAdjust="0"/>
  </p:normalViewPr>
  <p:slideViewPr>
    <p:cSldViewPr snapToGrid="0">
      <p:cViewPr varScale="1">
        <p:scale>
          <a:sx n="49" d="100"/>
          <a:sy n="49" d="100"/>
        </p:scale>
        <p:origin x="85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56670-BE16-4F43-A513-FC4F81C3E586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F5B9604-D96C-40EB-9DE2-D25A0B51DBCF}">
      <dgm:prSet phldrT="[Text]"/>
      <dgm:spPr/>
      <dgm:t>
        <a:bodyPr/>
        <a:lstStyle/>
        <a:p>
          <a:r>
            <a:rPr lang="en-US" dirty="0"/>
            <a:t>ECONOMIC JUSTICE</a:t>
          </a:r>
        </a:p>
      </dgm:t>
    </dgm:pt>
    <dgm:pt modelId="{016333C9-544A-4ED5-A26D-EA0CE453F705}" type="parTrans" cxnId="{1B2E7355-44A2-490C-8A56-88EF00F54207}">
      <dgm:prSet/>
      <dgm:spPr/>
      <dgm:t>
        <a:bodyPr/>
        <a:lstStyle/>
        <a:p>
          <a:endParaRPr lang="en-US"/>
        </a:p>
      </dgm:t>
    </dgm:pt>
    <dgm:pt modelId="{2B1E24F5-C910-4A97-B2F5-BBA5F2B43E5D}" type="sibTrans" cxnId="{1B2E7355-44A2-490C-8A56-88EF00F54207}">
      <dgm:prSet/>
      <dgm:spPr/>
      <dgm:t>
        <a:bodyPr/>
        <a:lstStyle/>
        <a:p>
          <a:endParaRPr lang="en-US"/>
        </a:p>
      </dgm:t>
    </dgm:pt>
    <dgm:pt modelId="{D68E3679-16F9-480C-A6FD-9BE031B27B02}">
      <dgm:prSet phldrT="[Text]"/>
      <dgm:spPr/>
      <dgm:t>
        <a:bodyPr/>
        <a:lstStyle/>
        <a:p>
          <a:r>
            <a:rPr lang="en-US" dirty="0"/>
            <a:t>The dire need of financial mechanism that will support the most vulnerable of the society</a:t>
          </a:r>
        </a:p>
      </dgm:t>
    </dgm:pt>
    <dgm:pt modelId="{CCB09963-E1AB-4A86-8005-3BF96A165752}" type="parTrans" cxnId="{ADECF900-B337-4221-9FA6-229F43A128A3}">
      <dgm:prSet/>
      <dgm:spPr/>
      <dgm:t>
        <a:bodyPr/>
        <a:lstStyle/>
        <a:p>
          <a:endParaRPr lang="en-US"/>
        </a:p>
      </dgm:t>
    </dgm:pt>
    <dgm:pt modelId="{6F0F6E92-2A31-4CF3-BA72-55CC1DFE52ED}" type="sibTrans" cxnId="{ADECF900-B337-4221-9FA6-229F43A128A3}">
      <dgm:prSet/>
      <dgm:spPr/>
      <dgm:t>
        <a:bodyPr/>
        <a:lstStyle/>
        <a:p>
          <a:endParaRPr lang="en-US"/>
        </a:p>
      </dgm:t>
    </dgm:pt>
    <dgm:pt modelId="{8E27B83B-1DBB-44AB-AD3F-D63C2ACDEBAA}">
      <dgm:prSet phldrT="[Text]"/>
      <dgm:spPr/>
      <dgm:t>
        <a:bodyPr/>
        <a:lstStyle/>
        <a:p>
          <a:r>
            <a:rPr lang="en-US" dirty="0"/>
            <a:t>High interest rate associated with the conventional lending institutions as such creating a non-chronological economic system</a:t>
          </a:r>
        </a:p>
      </dgm:t>
    </dgm:pt>
    <dgm:pt modelId="{7350178C-DD3F-4AD3-BF7F-E40E08DDAAB1}" type="parTrans" cxnId="{AAC22D1D-275D-480E-8E54-7571BBED31F4}">
      <dgm:prSet/>
      <dgm:spPr/>
      <dgm:t>
        <a:bodyPr/>
        <a:lstStyle/>
        <a:p>
          <a:endParaRPr lang="en-US"/>
        </a:p>
      </dgm:t>
    </dgm:pt>
    <dgm:pt modelId="{7DF34144-928C-4476-AC8F-1D003940608E}" type="sibTrans" cxnId="{AAC22D1D-275D-480E-8E54-7571BBED31F4}">
      <dgm:prSet/>
      <dgm:spPr/>
      <dgm:t>
        <a:bodyPr/>
        <a:lstStyle/>
        <a:p>
          <a:endParaRPr lang="en-US"/>
        </a:p>
      </dgm:t>
    </dgm:pt>
    <dgm:pt modelId="{5574AEEE-8801-41EC-847D-FE4438CFE1E2}">
      <dgm:prSet phldrT="[Text]"/>
      <dgm:spPr/>
      <dgm:t>
        <a:bodyPr/>
        <a:lstStyle/>
        <a:p>
          <a:r>
            <a:rPr lang="en-US" dirty="0"/>
            <a:t>The geometric increase of Muslim population globally </a:t>
          </a:r>
        </a:p>
      </dgm:t>
    </dgm:pt>
    <dgm:pt modelId="{910B9887-D4D4-4246-9D5B-6DB660C42916}" type="parTrans" cxnId="{47310E56-E35A-4880-B882-7A52DA7BEE98}">
      <dgm:prSet/>
      <dgm:spPr/>
      <dgm:t>
        <a:bodyPr/>
        <a:lstStyle/>
        <a:p>
          <a:endParaRPr lang="en-US"/>
        </a:p>
      </dgm:t>
    </dgm:pt>
    <dgm:pt modelId="{88311BCF-52AF-428F-951D-9BD0759B167F}" type="sibTrans" cxnId="{47310E56-E35A-4880-B882-7A52DA7BEE98}">
      <dgm:prSet/>
      <dgm:spPr/>
      <dgm:t>
        <a:bodyPr/>
        <a:lstStyle/>
        <a:p>
          <a:endParaRPr lang="en-US"/>
        </a:p>
      </dgm:t>
    </dgm:pt>
    <dgm:pt modelId="{F4526B0C-CE02-4A64-8064-EF3238E312BF}">
      <dgm:prSet phldrT="[Text]"/>
      <dgm:spPr/>
      <dgm:t>
        <a:bodyPr/>
        <a:lstStyle/>
        <a:p>
          <a:r>
            <a:rPr lang="en-US" dirty="0"/>
            <a:t>Promoting efforts of SMEs</a:t>
          </a:r>
        </a:p>
      </dgm:t>
    </dgm:pt>
    <dgm:pt modelId="{E32E96B0-A349-4246-9386-7D7FF3577B57}" type="parTrans" cxnId="{EF60DBDE-7B51-47EA-9259-D17501BC9A9F}">
      <dgm:prSet/>
      <dgm:spPr/>
      <dgm:t>
        <a:bodyPr/>
        <a:lstStyle/>
        <a:p>
          <a:endParaRPr lang="en-US"/>
        </a:p>
      </dgm:t>
    </dgm:pt>
    <dgm:pt modelId="{423C77F8-0A19-4A29-B3DE-2A952C1BF405}" type="sibTrans" cxnId="{EF60DBDE-7B51-47EA-9259-D17501BC9A9F}">
      <dgm:prSet/>
      <dgm:spPr/>
      <dgm:t>
        <a:bodyPr/>
        <a:lstStyle/>
        <a:p>
          <a:endParaRPr lang="en-US"/>
        </a:p>
      </dgm:t>
    </dgm:pt>
    <dgm:pt modelId="{F02282AE-5962-4217-AC83-95AA2A714B47}">
      <dgm:prSet phldrT="[Text]"/>
      <dgm:spPr/>
      <dgm:t>
        <a:bodyPr/>
        <a:lstStyle/>
        <a:p>
          <a:r>
            <a:rPr lang="en-US" dirty="0"/>
            <a:t>FULFILING RELIGIOUS OBLIGATIONS</a:t>
          </a:r>
        </a:p>
      </dgm:t>
    </dgm:pt>
    <dgm:pt modelId="{F6FE6BC6-6142-449E-81D1-125A715D62E0}" type="sibTrans" cxnId="{C89285AE-2D97-462A-BA6A-E387F8C11FB8}">
      <dgm:prSet/>
      <dgm:spPr/>
      <dgm:t>
        <a:bodyPr/>
        <a:lstStyle/>
        <a:p>
          <a:endParaRPr lang="en-US"/>
        </a:p>
      </dgm:t>
    </dgm:pt>
    <dgm:pt modelId="{EF6BD84A-3439-4F3B-9BA8-4D6BC6E3159F}" type="parTrans" cxnId="{C89285AE-2D97-462A-BA6A-E387F8C11FB8}">
      <dgm:prSet/>
      <dgm:spPr/>
      <dgm:t>
        <a:bodyPr/>
        <a:lstStyle/>
        <a:p>
          <a:endParaRPr lang="en-US"/>
        </a:p>
      </dgm:t>
    </dgm:pt>
    <dgm:pt modelId="{8C58472B-733C-4BF0-B8A5-651D4A2FC97D}" type="pres">
      <dgm:prSet presAssocID="{16456670-BE16-4F43-A513-FC4F81C3E586}" presName="list" presStyleCnt="0">
        <dgm:presLayoutVars>
          <dgm:dir/>
          <dgm:animLvl val="lvl"/>
        </dgm:presLayoutVars>
      </dgm:prSet>
      <dgm:spPr/>
    </dgm:pt>
    <dgm:pt modelId="{344AE436-B3AE-426F-9137-059074A2D911}" type="pres">
      <dgm:prSet presAssocID="{CF5B9604-D96C-40EB-9DE2-D25A0B51DBCF}" presName="posSpace" presStyleCnt="0"/>
      <dgm:spPr/>
    </dgm:pt>
    <dgm:pt modelId="{2CB853EE-7BA8-44D3-91A8-8B25EC58ED3E}" type="pres">
      <dgm:prSet presAssocID="{CF5B9604-D96C-40EB-9DE2-D25A0B51DBCF}" presName="vertFlow" presStyleCnt="0"/>
      <dgm:spPr/>
    </dgm:pt>
    <dgm:pt modelId="{7B422DE8-8AEB-48E5-AF2D-D1AD017CB389}" type="pres">
      <dgm:prSet presAssocID="{CF5B9604-D96C-40EB-9DE2-D25A0B51DBCF}" presName="topSpace" presStyleCnt="0"/>
      <dgm:spPr/>
    </dgm:pt>
    <dgm:pt modelId="{B088AAC1-33CB-4D25-B96B-B800A7B62BB7}" type="pres">
      <dgm:prSet presAssocID="{CF5B9604-D96C-40EB-9DE2-D25A0B51DBCF}" presName="firstComp" presStyleCnt="0"/>
      <dgm:spPr/>
    </dgm:pt>
    <dgm:pt modelId="{A4A916C9-81E2-4142-8949-3412E046B0F8}" type="pres">
      <dgm:prSet presAssocID="{CF5B9604-D96C-40EB-9DE2-D25A0B51DBCF}" presName="firstChild" presStyleLbl="bgAccFollowNode1" presStyleIdx="0" presStyleCnt="4"/>
      <dgm:spPr/>
    </dgm:pt>
    <dgm:pt modelId="{E4E62D7E-16AC-4AA7-B8B3-FE3522C5AD88}" type="pres">
      <dgm:prSet presAssocID="{CF5B9604-D96C-40EB-9DE2-D25A0B51DBCF}" presName="firstChildTx" presStyleLbl="bgAccFollowNode1" presStyleIdx="0" presStyleCnt="4">
        <dgm:presLayoutVars>
          <dgm:bulletEnabled val="1"/>
        </dgm:presLayoutVars>
      </dgm:prSet>
      <dgm:spPr/>
    </dgm:pt>
    <dgm:pt modelId="{5952771B-AB49-4F62-975A-72928901DF38}" type="pres">
      <dgm:prSet presAssocID="{8E27B83B-1DBB-44AB-AD3F-D63C2ACDEBAA}" presName="comp" presStyleCnt="0"/>
      <dgm:spPr/>
    </dgm:pt>
    <dgm:pt modelId="{0DB84623-1EA8-40EC-9587-993C3223553D}" type="pres">
      <dgm:prSet presAssocID="{8E27B83B-1DBB-44AB-AD3F-D63C2ACDEBAA}" presName="child" presStyleLbl="bgAccFollowNode1" presStyleIdx="1" presStyleCnt="4" custLinFactNeighborY="5739"/>
      <dgm:spPr/>
    </dgm:pt>
    <dgm:pt modelId="{04BB92CD-6975-43C0-800F-27BDFD4AB150}" type="pres">
      <dgm:prSet presAssocID="{8E27B83B-1DBB-44AB-AD3F-D63C2ACDEBAA}" presName="childTx" presStyleLbl="bgAccFollowNode1" presStyleIdx="1" presStyleCnt="4">
        <dgm:presLayoutVars>
          <dgm:bulletEnabled val="1"/>
        </dgm:presLayoutVars>
      </dgm:prSet>
      <dgm:spPr/>
    </dgm:pt>
    <dgm:pt modelId="{08541B6B-1296-4813-9ACD-318F8FA1701F}" type="pres">
      <dgm:prSet presAssocID="{CF5B9604-D96C-40EB-9DE2-D25A0B51DBCF}" presName="negSpace" presStyleCnt="0"/>
      <dgm:spPr/>
    </dgm:pt>
    <dgm:pt modelId="{A639EE06-26A0-4CA1-AD7F-53F15A368444}" type="pres">
      <dgm:prSet presAssocID="{CF5B9604-D96C-40EB-9DE2-D25A0B51DBCF}" presName="circle" presStyleLbl="node1" presStyleIdx="0" presStyleCnt="2"/>
      <dgm:spPr/>
    </dgm:pt>
    <dgm:pt modelId="{CC261746-313A-4451-8D00-C7EB292341AA}" type="pres">
      <dgm:prSet presAssocID="{2B1E24F5-C910-4A97-B2F5-BBA5F2B43E5D}" presName="transSpace" presStyleCnt="0"/>
      <dgm:spPr/>
    </dgm:pt>
    <dgm:pt modelId="{616B7473-D8D7-4449-80EB-7FAA129692CA}" type="pres">
      <dgm:prSet presAssocID="{F02282AE-5962-4217-AC83-95AA2A714B47}" presName="posSpace" presStyleCnt="0"/>
      <dgm:spPr/>
    </dgm:pt>
    <dgm:pt modelId="{3A87BE48-9E6F-4000-A76D-6627BD4952D4}" type="pres">
      <dgm:prSet presAssocID="{F02282AE-5962-4217-AC83-95AA2A714B47}" presName="vertFlow" presStyleCnt="0"/>
      <dgm:spPr/>
    </dgm:pt>
    <dgm:pt modelId="{2E25CE19-39AF-4176-B2EC-FB041F279C73}" type="pres">
      <dgm:prSet presAssocID="{F02282AE-5962-4217-AC83-95AA2A714B47}" presName="topSpace" presStyleCnt="0"/>
      <dgm:spPr/>
    </dgm:pt>
    <dgm:pt modelId="{2FC664F0-385E-464E-A31F-8BB7350A432B}" type="pres">
      <dgm:prSet presAssocID="{F02282AE-5962-4217-AC83-95AA2A714B47}" presName="firstComp" presStyleCnt="0"/>
      <dgm:spPr/>
    </dgm:pt>
    <dgm:pt modelId="{73DB00B7-598F-4BD0-B325-B51ED64FA7F8}" type="pres">
      <dgm:prSet presAssocID="{F02282AE-5962-4217-AC83-95AA2A714B47}" presName="firstChild" presStyleLbl="bgAccFollowNode1" presStyleIdx="2" presStyleCnt="4"/>
      <dgm:spPr/>
    </dgm:pt>
    <dgm:pt modelId="{3FAAA43E-6407-4694-B607-233B87741938}" type="pres">
      <dgm:prSet presAssocID="{F02282AE-5962-4217-AC83-95AA2A714B47}" presName="firstChildTx" presStyleLbl="bgAccFollowNode1" presStyleIdx="2" presStyleCnt="4">
        <dgm:presLayoutVars>
          <dgm:bulletEnabled val="1"/>
        </dgm:presLayoutVars>
      </dgm:prSet>
      <dgm:spPr/>
    </dgm:pt>
    <dgm:pt modelId="{003EFC78-26F4-4985-B615-9AD4CB5A6548}" type="pres">
      <dgm:prSet presAssocID="{F4526B0C-CE02-4A64-8064-EF3238E312BF}" presName="comp" presStyleCnt="0"/>
      <dgm:spPr/>
    </dgm:pt>
    <dgm:pt modelId="{2BF0EC28-415E-4DBB-B99E-36A4AC008738}" type="pres">
      <dgm:prSet presAssocID="{F4526B0C-CE02-4A64-8064-EF3238E312BF}" presName="child" presStyleLbl="bgAccFollowNode1" presStyleIdx="3" presStyleCnt="4"/>
      <dgm:spPr/>
    </dgm:pt>
    <dgm:pt modelId="{1633DA3D-5A39-4F21-8345-F6E9735C9E3F}" type="pres">
      <dgm:prSet presAssocID="{F4526B0C-CE02-4A64-8064-EF3238E312BF}" presName="childTx" presStyleLbl="bgAccFollowNode1" presStyleIdx="3" presStyleCnt="4">
        <dgm:presLayoutVars>
          <dgm:bulletEnabled val="1"/>
        </dgm:presLayoutVars>
      </dgm:prSet>
      <dgm:spPr/>
    </dgm:pt>
    <dgm:pt modelId="{6C2BE245-607A-4001-92BA-EB829AD1AA58}" type="pres">
      <dgm:prSet presAssocID="{F02282AE-5962-4217-AC83-95AA2A714B47}" presName="negSpace" presStyleCnt="0"/>
      <dgm:spPr/>
    </dgm:pt>
    <dgm:pt modelId="{AB5D55A1-64B1-4363-BBE0-A02E90F9FD69}" type="pres">
      <dgm:prSet presAssocID="{F02282AE-5962-4217-AC83-95AA2A714B47}" presName="circle" presStyleLbl="node1" presStyleIdx="1" presStyleCnt="2" custLinFactNeighborX="2430" custLinFactNeighborY="42"/>
      <dgm:spPr/>
    </dgm:pt>
  </dgm:ptLst>
  <dgm:cxnLst>
    <dgm:cxn modelId="{ADECF900-B337-4221-9FA6-229F43A128A3}" srcId="{CF5B9604-D96C-40EB-9DE2-D25A0B51DBCF}" destId="{D68E3679-16F9-480C-A6FD-9BE031B27B02}" srcOrd="0" destOrd="0" parTransId="{CCB09963-E1AB-4A86-8005-3BF96A165752}" sibTransId="{6F0F6E92-2A31-4CF3-BA72-55CC1DFE52ED}"/>
    <dgm:cxn modelId="{F5FC4801-9235-4697-B2BF-C8F896774AA0}" type="presOf" srcId="{D68E3679-16F9-480C-A6FD-9BE031B27B02}" destId="{A4A916C9-81E2-4142-8949-3412E046B0F8}" srcOrd="0" destOrd="0" presId="urn:microsoft.com/office/officeart/2005/8/layout/hList9"/>
    <dgm:cxn modelId="{8A512D0E-7837-48D5-97BB-C1EE37A2FDCD}" type="presOf" srcId="{F4526B0C-CE02-4A64-8064-EF3238E312BF}" destId="{1633DA3D-5A39-4F21-8345-F6E9735C9E3F}" srcOrd="1" destOrd="0" presId="urn:microsoft.com/office/officeart/2005/8/layout/hList9"/>
    <dgm:cxn modelId="{AAC22D1D-275D-480E-8E54-7571BBED31F4}" srcId="{CF5B9604-D96C-40EB-9DE2-D25A0B51DBCF}" destId="{8E27B83B-1DBB-44AB-AD3F-D63C2ACDEBAA}" srcOrd="1" destOrd="0" parTransId="{7350178C-DD3F-4AD3-BF7F-E40E08DDAAB1}" sibTransId="{7DF34144-928C-4476-AC8F-1D003940608E}"/>
    <dgm:cxn modelId="{4CBAD924-C309-40E8-98BB-C3BC2127D5EC}" type="presOf" srcId="{F02282AE-5962-4217-AC83-95AA2A714B47}" destId="{AB5D55A1-64B1-4363-BBE0-A02E90F9FD69}" srcOrd="0" destOrd="0" presId="urn:microsoft.com/office/officeart/2005/8/layout/hList9"/>
    <dgm:cxn modelId="{93E28C2B-DBA1-4A26-A7CB-3DF7648A14A0}" type="presOf" srcId="{8E27B83B-1DBB-44AB-AD3F-D63C2ACDEBAA}" destId="{04BB92CD-6975-43C0-800F-27BDFD4AB150}" srcOrd="1" destOrd="0" presId="urn:microsoft.com/office/officeart/2005/8/layout/hList9"/>
    <dgm:cxn modelId="{313FA667-4E95-4172-9224-D6AA68BB19C4}" type="presOf" srcId="{8E27B83B-1DBB-44AB-AD3F-D63C2ACDEBAA}" destId="{0DB84623-1EA8-40EC-9587-993C3223553D}" srcOrd="0" destOrd="0" presId="urn:microsoft.com/office/officeart/2005/8/layout/hList9"/>
    <dgm:cxn modelId="{D3220475-7A99-450E-9762-BBAD0FF93952}" type="presOf" srcId="{F4526B0C-CE02-4A64-8064-EF3238E312BF}" destId="{2BF0EC28-415E-4DBB-B99E-36A4AC008738}" srcOrd="0" destOrd="0" presId="urn:microsoft.com/office/officeart/2005/8/layout/hList9"/>
    <dgm:cxn modelId="{1B2E7355-44A2-490C-8A56-88EF00F54207}" srcId="{16456670-BE16-4F43-A513-FC4F81C3E586}" destId="{CF5B9604-D96C-40EB-9DE2-D25A0B51DBCF}" srcOrd="0" destOrd="0" parTransId="{016333C9-544A-4ED5-A26D-EA0CE453F705}" sibTransId="{2B1E24F5-C910-4A97-B2F5-BBA5F2B43E5D}"/>
    <dgm:cxn modelId="{47310E56-E35A-4880-B882-7A52DA7BEE98}" srcId="{F02282AE-5962-4217-AC83-95AA2A714B47}" destId="{5574AEEE-8801-41EC-847D-FE4438CFE1E2}" srcOrd="0" destOrd="0" parTransId="{910B9887-D4D4-4246-9D5B-6DB660C42916}" sibTransId="{88311BCF-52AF-428F-951D-9BD0759B167F}"/>
    <dgm:cxn modelId="{D029137B-A651-4280-AC72-9FF976D9163C}" type="presOf" srcId="{CF5B9604-D96C-40EB-9DE2-D25A0B51DBCF}" destId="{A639EE06-26A0-4CA1-AD7F-53F15A368444}" srcOrd="0" destOrd="0" presId="urn:microsoft.com/office/officeart/2005/8/layout/hList9"/>
    <dgm:cxn modelId="{25CD0E87-DDDC-4E19-9BBE-9662CBDC5B82}" type="presOf" srcId="{D68E3679-16F9-480C-A6FD-9BE031B27B02}" destId="{E4E62D7E-16AC-4AA7-B8B3-FE3522C5AD88}" srcOrd="1" destOrd="0" presId="urn:microsoft.com/office/officeart/2005/8/layout/hList9"/>
    <dgm:cxn modelId="{27FD1994-0BF3-4666-819D-AF4D5CC8A1A5}" type="presOf" srcId="{16456670-BE16-4F43-A513-FC4F81C3E586}" destId="{8C58472B-733C-4BF0-B8A5-651D4A2FC97D}" srcOrd="0" destOrd="0" presId="urn:microsoft.com/office/officeart/2005/8/layout/hList9"/>
    <dgm:cxn modelId="{C89285AE-2D97-462A-BA6A-E387F8C11FB8}" srcId="{16456670-BE16-4F43-A513-FC4F81C3E586}" destId="{F02282AE-5962-4217-AC83-95AA2A714B47}" srcOrd="1" destOrd="0" parTransId="{EF6BD84A-3439-4F3B-9BA8-4D6BC6E3159F}" sibTransId="{F6FE6BC6-6142-449E-81D1-125A715D62E0}"/>
    <dgm:cxn modelId="{A65292BC-4CB2-48A0-8574-690CEEA1D007}" type="presOf" srcId="{5574AEEE-8801-41EC-847D-FE4438CFE1E2}" destId="{73DB00B7-598F-4BD0-B325-B51ED64FA7F8}" srcOrd="0" destOrd="0" presId="urn:microsoft.com/office/officeart/2005/8/layout/hList9"/>
    <dgm:cxn modelId="{E4C9A0D3-4D1B-45DD-87FB-AF194FA75C66}" type="presOf" srcId="{5574AEEE-8801-41EC-847D-FE4438CFE1E2}" destId="{3FAAA43E-6407-4694-B607-233B87741938}" srcOrd="1" destOrd="0" presId="urn:microsoft.com/office/officeart/2005/8/layout/hList9"/>
    <dgm:cxn modelId="{EF60DBDE-7B51-47EA-9259-D17501BC9A9F}" srcId="{F02282AE-5962-4217-AC83-95AA2A714B47}" destId="{F4526B0C-CE02-4A64-8064-EF3238E312BF}" srcOrd="1" destOrd="0" parTransId="{E32E96B0-A349-4246-9386-7D7FF3577B57}" sibTransId="{423C77F8-0A19-4A29-B3DE-2A952C1BF405}"/>
    <dgm:cxn modelId="{476727AD-6EF5-497E-8CFB-EC2298D7D450}" type="presParOf" srcId="{8C58472B-733C-4BF0-B8A5-651D4A2FC97D}" destId="{344AE436-B3AE-426F-9137-059074A2D911}" srcOrd="0" destOrd="0" presId="urn:microsoft.com/office/officeart/2005/8/layout/hList9"/>
    <dgm:cxn modelId="{4E76CE42-0B17-41A0-B234-5AE53C6602CB}" type="presParOf" srcId="{8C58472B-733C-4BF0-B8A5-651D4A2FC97D}" destId="{2CB853EE-7BA8-44D3-91A8-8B25EC58ED3E}" srcOrd="1" destOrd="0" presId="urn:microsoft.com/office/officeart/2005/8/layout/hList9"/>
    <dgm:cxn modelId="{4AC1A046-DE5F-4F4F-9173-D2F29B885458}" type="presParOf" srcId="{2CB853EE-7BA8-44D3-91A8-8B25EC58ED3E}" destId="{7B422DE8-8AEB-48E5-AF2D-D1AD017CB389}" srcOrd="0" destOrd="0" presId="urn:microsoft.com/office/officeart/2005/8/layout/hList9"/>
    <dgm:cxn modelId="{65E14EBF-3255-4E05-BA35-09039BDB4878}" type="presParOf" srcId="{2CB853EE-7BA8-44D3-91A8-8B25EC58ED3E}" destId="{B088AAC1-33CB-4D25-B96B-B800A7B62BB7}" srcOrd="1" destOrd="0" presId="urn:microsoft.com/office/officeart/2005/8/layout/hList9"/>
    <dgm:cxn modelId="{58301810-E72A-4AAB-B6B8-F20E51EF0503}" type="presParOf" srcId="{B088AAC1-33CB-4D25-B96B-B800A7B62BB7}" destId="{A4A916C9-81E2-4142-8949-3412E046B0F8}" srcOrd="0" destOrd="0" presId="urn:microsoft.com/office/officeart/2005/8/layout/hList9"/>
    <dgm:cxn modelId="{D46FE90E-2A6C-4A51-AF64-68F395B18E45}" type="presParOf" srcId="{B088AAC1-33CB-4D25-B96B-B800A7B62BB7}" destId="{E4E62D7E-16AC-4AA7-B8B3-FE3522C5AD88}" srcOrd="1" destOrd="0" presId="urn:microsoft.com/office/officeart/2005/8/layout/hList9"/>
    <dgm:cxn modelId="{700600AD-E89D-4551-B78B-052FAE664583}" type="presParOf" srcId="{2CB853EE-7BA8-44D3-91A8-8B25EC58ED3E}" destId="{5952771B-AB49-4F62-975A-72928901DF38}" srcOrd="2" destOrd="0" presId="urn:microsoft.com/office/officeart/2005/8/layout/hList9"/>
    <dgm:cxn modelId="{F34CE2ED-356A-4D57-A94E-3C144E851F45}" type="presParOf" srcId="{5952771B-AB49-4F62-975A-72928901DF38}" destId="{0DB84623-1EA8-40EC-9587-993C3223553D}" srcOrd="0" destOrd="0" presId="urn:microsoft.com/office/officeart/2005/8/layout/hList9"/>
    <dgm:cxn modelId="{54492A91-4F8D-434A-AA10-0BDC21F118D5}" type="presParOf" srcId="{5952771B-AB49-4F62-975A-72928901DF38}" destId="{04BB92CD-6975-43C0-800F-27BDFD4AB150}" srcOrd="1" destOrd="0" presId="urn:microsoft.com/office/officeart/2005/8/layout/hList9"/>
    <dgm:cxn modelId="{E2E5EE00-25C8-49B7-94D6-EFFDF96D8D52}" type="presParOf" srcId="{8C58472B-733C-4BF0-B8A5-651D4A2FC97D}" destId="{08541B6B-1296-4813-9ACD-318F8FA1701F}" srcOrd="2" destOrd="0" presId="urn:microsoft.com/office/officeart/2005/8/layout/hList9"/>
    <dgm:cxn modelId="{C4914AE8-B829-4DE8-941B-E61E5392AE66}" type="presParOf" srcId="{8C58472B-733C-4BF0-B8A5-651D4A2FC97D}" destId="{A639EE06-26A0-4CA1-AD7F-53F15A368444}" srcOrd="3" destOrd="0" presId="urn:microsoft.com/office/officeart/2005/8/layout/hList9"/>
    <dgm:cxn modelId="{512A892B-9E79-4156-B7A9-E21EB517B6E4}" type="presParOf" srcId="{8C58472B-733C-4BF0-B8A5-651D4A2FC97D}" destId="{CC261746-313A-4451-8D00-C7EB292341AA}" srcOrd="4" destOrd="0" presId="urn:microsoft.com/office/officeart/2005/8/layout/hList9"/>
    <dgm:cxn modelId="{E7B49024-0A8F-4B23-963E-9F1D10D651CD}" type="presParOf" srcId="{8C58472B-733C-4BF0-B8A5-651D4A2FC97D}" destId="{616B7473-D8D7-4449-80EB-7FAA129692CA}" srcOrd="5" destOrd="0" presId="urn:microsoft.com/office/officeart/2005/8/layout/hList9"/>
    <dgm:cxn modelId="{86203724-3210-4CE0-A3B5-1BD8BF85A863}" type="presParOf" srcId="{8C58472B-733C-4BF0-B8A5-651D4A2FC97D}" destId="{3A87BE48-9E6F-4000-A76D-6627BD4952D4}" srcOrd="6" destOrd="0" presId="urn:microsoft.com/office/officeart/2005/8/layout/hList9"/>
    <dgm:cxn modelId="{2B6DDDC8-AFB0-4849-8584-241A36E0B4B9}" type="presParOf" srcId="{3A87BE48-9E6F-4000-A76D-6627BD4952D4}" destId="{2E25CE19-39AF-4176-B2EC-FB041F279C73}" srcOrd="0" destOrd="0" presId="urn:microsoft.com/office/officeart/2005/8/layout/hList9"/>
    <dgm:cxn modelId="{7E187FF1-020A-4CBA-BD08-A459078DE5BD}" type="presParOf" srcId="{3A87BE48-9E6F-4000-A76D-6627BD4952D4}" destId="{2FC664F0-385E-464E-A31F-8BB7350A432B}" srcOrd="1" destOrd="0" presId="urn:microsoft.com/office/officeart/2005/8/layout/hList9"/>
    <dgm:cxn modelId="{DA8AE7EF-4FD1-477F-B53C-36CFB4905902}" type="presParOf" srcId="{2FC664F0-385E-464E-A31F-8BB7350A432B}" destId="{73DB00B7-598F-4BD0-B325-B51ED64FA7F8}" srcOrd="0" destOrd="0" presId="urn:microsoft.com/office/officeart/2005/8/layout/hList9"/>
    <dgm:cxn modelId="{92F15243-B504-4D46-876F-D2CDDBF9731C}" type="presParOf" srcId="{2FC664F0-385E-464E-A31F-8BB7350A432B}" destId="{3FAAA43E-6407-4694-B607-233B87741938}" srcOrd="1" destOrd="0" presId="urn:microsoft.com/office/officeart/2005/8/layout/hList9"/>
    <dgm:cxn modelId="{C48B3DCC-30DD-4A5B-B405-D77C7B7E7EFA}" type="presParOf" srcId="{3A87BE48-9E6F-4000-A76D-6627BD4952D4}" destId="{003EFC78-26F4-4985-B615-9AD4CB5A6548}" srcOrd="2" destOrd="0" presId="urn:microsoft.com/office/officeart/2005/8/layout/hList9"/>
    <dgm:cxn modelId="{C920162E-198B-4D38-AAF9-C9064140D52B}" type="presParOf" srcId="{003EFC78-26F4-4985-B615-9AD4CB5A6548}" destId="{2BF0EC28-415E-4DBB-B99E-36A4AC008738}" srcOrd="0" destOrd="0" presId="urn:microsoft.com/office/officeart/2005/8/layout/hList9"/>
    <dgm:cxn modelId="{7D201D51-798B-4587-9892-AC0011DF9101}" type="presParOf" srcId="{003EFC78-26F4-4985-B615-9AD4CB5A6548}" destId="{1633DA3D-5A39-4F21-8345-F6E9735C9E3F}" srcOrd="1" destOrd="0" presId="urn:microsoft.com/office/officeart/2005/8/layout/hList9"/>
    <dgm:cxn modelId="{85113A36-370C-4F92-A36C-06A47EDF2AD4}" type="presParOf" srcId="{8C58472B-733C-4BF0-B8A5-651D4A2FC97D}" destId="{6C2BE245-607A-4001-92BA-EB829AD1AA58}" srcOrd="7" destOrd="0" presId="urn:microsoft.com/office/officeart/2005/8/layout/hList9"/>
    <dgm:cxn modelId="{E6C3ED92-3997-451E-9A13-9C41758684F5}" type="presParOf" srcId="{8C58472B-733C-4BF0-B8A5-651D4A2FC97D}" destId="{AB5D55A1-64B1-4363-BBE0-A02E90F9FD69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B79ECB-1135-4E33-AE3E-2D4CB8533EFE}" type="doc">
      <dgm:prSet loTypeId="urn:microsoft.com/office/officeart/2005/8/layout/funne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9BD3964-A682-4B2F-96ED-C83269F02614}">
      <dgm:prSet phldrT="[Text]" custT="1"/>
      <dgm:spPr/>
      <dgm:t>
        <a:bodyPr/>
        <a:lstStyle/>
        <a:p>
          <a:r>
            <a:rPr lang="en-US" sz="1800" dirty="0"/>
            <a:t>Purchase of irrigation and food processing facilities</a:t>
          </a:r>
        </a:p>
      </dgm:t>
    </dgm:pt>
    <dgm:pt modelId="{0291381F-DA7C-4B5B-9C57-FAF9CA1F4A41}" type="parTrans" cxnId="{25A95E86-0526-4D8C-9248-534BE6EF686C}">
      <dgm:prSet/>
      <dgm:spPr/>
      <dgm:t>
        <a:bodyPr/>
        <a:lstStyle/>
        <a:p>
          <a:endParaRPr lang="en-US"/>
        </a:p>
      </dgm:t>
    </dgm:pt>
    <dgm:pt modelId="{F7D12651-CEEE-456A-93F1-762ED339C138}" type="sibTrans" cxnId="{25A95E86-0526-4D8C-9248-534BE6EF686C}">
      <dgm:prSet/>
      <dgm:spPr/>
      <dgm:t>
        <a:bodyPr/>
        <a:lstStyle/>
        <a:p>
          <a:endParaRPr lang="en-US"/>
        </a:p>
      </dgm:t>
    </dgm:pt>
    <dgm:pt modelId="{EC680D4B-12F9-4B47-B4ED-F4DDF156BC26}">
      <dgm:prSet phldrT="[Text]" custT="1"/>
      <dgm:spPr/>
      <dgm:t>
        <a:bodyPr/>
        <a:lstStyle/>
        <a:p>
          <a:r>
            <a:rPr lang="en-US" sz="2000" dirty="0"/>
            <a:t>Mortgage financing</a:t>
          </a:r>
        </a:p>
      </dgm:t>
    </dgm:pt>
    <dgm:pt modelId="{70E85C56-6FC6-4EE0-AE38-2A19C0AD3212}" type="parTrans" cxnId="{CA4D60F2-3DDF-4BE8-8E90-D72BC200473E}">
      <dgm:prSet/>
      <dgm:spPr/>
      <dgm:t>
        <a:bodyPr/>
        <a:lstStyle/>
        <a:p>
          <a:endParaRPr lang="en-US"/>
        </a:p>
      </dgm:t>
    </dgm:pt>
    <dgm:pt modelId="{CDF09CBB-46B3-4814-9186-C97C2D25ABB3}" type="sibTrans" cxnId="{CA4D60F2-3DDF-4BE8-8E90-D72BC200473E}">
      <dgm:prSet/>
      <dgm:spPr/>
      <dgm:t>
        <a:bodyPr/>
        <a:lstStyle/>
        <a:p>
          <a:endParaRPr lang="en-US"/>
        </a:p>
      </dgm:t>
    </dgm:pt>
    <dgm:pt modelId="{2D48BD5E-9715-4836-84AB-F3A56FD3417E}">
      <dgm:prSet phldrT="[Text]"/>
      <dgm:spPr/>
      <dgm:t>
        <a:bodyPr/>
        <a:lstStyle/>
        <a:p>
          <a:r>
            <a:rPr lang="en-US" dirty="0"/>
            <a:t>Job Creation</a:t>
          </a:r>
        </a:p>
      </dgm:t>
    </dgm:pt>
    <dgm:pt modelId="{0D83F97B-E7A5-4B3A-9347-B444DB6B520B}" type="parTrans" cxnId="{1ABCFD41-7EE4-46D6-8022-2F2B17205D73}">
      <dgm:prSet/>
      <dgm:spPr/>
      <dgm:t>
        <a:bodyPr/>
        <a:lstStyle/>
        <a:p>
          <a:endParaRPr lang="en-US"/>
        </a:p>
      </dgm:t>
    </dgm:pt>
    <dgm:pt modelId="{BB1DB0CD-450E-4013-9CB1-521E7F69A9BF}" type="sibTrans" cxnId="{1ABCFD41-7EE4-46D6-8022-2F2B17205D73}">
      <dgm:prSet/>
      <dgm:spPr/>
      <dgm:t>
        <a:bodyPr/>
        <a:lstStyle/>
        <a:p>
          <a:endParaRPr lang="en-US"/>
        </a:p>
      </dgm:t>
    </dgm:pt>
    <dgm:pt modelId="{CE46EAEF-71AF-4A68-84D5-0D213966355D}">
      <dgm:prSet phldrT="[Text]" custT="1"/>
      <dgm:spPr/>
      <dgm:t>
        <a:bodyPr/>
        <a:lstStyle/>
        <a:p>
          <a:r>
            <a:rPr lang="en-US" sz="2000" b="1" dirty="0">
              <a:solidFill>
                <a:srgbClr val="0070C0"/>
              </a:solidFill>
            </a:rPr>
            <a:t>Areas </a:t>
          </a:r>
          <a:r>
            <a:rPr lang="en-US" sz="2000" b="1" dirty="0" err="1">
              <a:solidFill>
                <a:srgbClr val="0070C0"/>
              </a:solidFill>
            </a:rPr>
            <a:t>Murabaha</a:t>
          </a:r>
          <a:r>
            <a:rPr lang="en-US" sz="2000" b="1" dirty="0">
              <a:solidFill>
                <a:srgbClr val="0070C0"/>
              </a:solidFill>
            </a:rPr>
            <a:t> will impact</a:t>
          </a:r>
        </a:p>
      </dgm:t>
    </dgm:pt>
    <dgm:pt modelId="{0CBF516F-583D-405C-B89B-A59A586ABA60}" type="parTrans" cxnId="{EA6A41BF-F8CF-4128-A7C1-F772CFE6330D}">
      <dgm:prSet/>
      <dgm:spPr/>
      <dgm:t>
        <a:bodyPr/>
        <a:lstStyle/>
        <a:p>
          <a:endParaRPr lang="en-US"/>
        </a:p>
      </dgm:t>
    </dgm:pt>
    <dgm:pt modelId="{EE15E1B6-56ED-44DB-A841-8AC09B531608}" type="sibTrans" cxnId="{EA6A41BF-F8CF-4128-A7C1-F772CFE6330D}">
      <dgm:prSet/>
      <dgm:spPr/>
      <dgm:t>
        <a:bodyPr/>
        <a:lstStyle/>
        <a:p>
          <a:endParaRPr lang="en-US"/>
        </a:p>
      </dgm:t>
    </dgm:pt>
    <dgm:pt modelId="{70D3A710-0864-4A13-9783-801CA318E6E8}" type="pres">
      <dgm:prSet presAssocID="{E2B79ECB-1135-4E33-AE3E-2D4CB8533EFE}" presName="Name0" presStyleCnt="0">
        <dgm:presLayoutVars>
          <dgm:chMax val="4"/>
          <dgm:resizeHandles val="exact"/>
        </dgm:presLayoutVars>
      </dgm:prSet>
      <dgm:spPr/>
    </dgm:pt>
    <dgm:pt modelId="{CD458122-5DDF-4B30-A596-1CDD9BD6ACFA}" type="pres">
      <dgm:prSet presAssocID="{E2B79ECB-1135-4E33-AE3E-2D4CB8533EFE}" presName="ellipse" presStyleLbl="trBgShp" presStyleIdx="0" presStyleCnt="1"/>
      <dgm:spPr/>
    </dgm:pt>
    <dgm:pt modelId="{2E194EBA-05DC-423C-8828-7E2B40D1F9B7}" type="pres">
      <dgm:prSet presAssocID="{E2B79ECB-1135-4E33-AE3E-2D4CB8533EFE}" presName="arrow1" presStyleLbl="fgShp" presStyleIdx="0" presStyleCnt="1"/>
      <dgm:spPr/>
    </dgm:pt>
    <dgm:pt modelId="{A8CAF3BB-589D-4FEB-A43C-9A710793F80C}" type="pres">
      <dgm:prSet presAssocID="{E2B79ECB-1135-4E33-AE3E-2D4CB8533EFE}" presName="rectangle" presStyleLbl="revTx" presStyleIdx="0" presStyleCnt="1">
        <dgm:presLayoutVars>
          <dgm:bulletEnabled val="1"/>
        </dgm:presLayoutVars>
      </dgm:prSet>
      <dgm:spPr/>
    </dgm:pt>
    <dgm:pt modelId="{516BD1FD-8E71-48CD-A702-3032D9D7E3BF}" type="pres">
      <dgm:prSet presAssocID="{EC680D4B-12F9-4B47-B4ED-F4DDF156BC26}" presName="item1" presStyleLbl="node1" presStyleIdx="0" presStyleCnt="3">
        <dgm:presLayoutVars>
          <dgm:bulletEnabled val="1"/>
        </dgm:presLayoutVars>
      </dgm:prSet>
      <dgm:spPr/>
    </dgm:pt>
    <dgm:pt modelId="{982AD5E9-0542-4309-A5E6-452A26DA704B}" type="pres">
      <dgm:prSet presAssocID="{2D48BD5E-9715-4836-84AB-F3A56FD3417E}" presName="item2" presStyleLbl="node1" presStyleIdx="1" presStyleCnt="3" custScaleX="154302" custScaleY="125317" custLinFactNeighborX="-5653" custLinFactNeighborY="-8406">
        <dgm:presLayoutVars>
          <dgm:bulletEnabled val="1"/>
        </dgm:presLayoutVars>
      </dgm:prSet>
      <dgm:spPr/>
    </dgm:pt>
    <dgm:pt modelId="{9909356D-5413-4119-95A7-E7196D986FC1}" type="pres">
      <dgm:prSet presAssocID="{CE46EAEF-71AF-4A68-84D5-0D213966355D}" presName="item3" presStyleLbl="node1" presStyleIdx="2" presStyleCnt="3" custScaleX="174351" custScaleY="127637" custLinFactNeighborX="31258" custLinFactNeighborY="-13024">
        <dgm:presLayoutVars>
          <dgm:bulletEnabled val="1"/>
        </dgm:presLayoutVars>
      </dgm:prSet>
      <dgm:spPr/>
    </dgm:pt>
    <dgm:pt modelId="{CAC856B7-7583-4AA3-8AAD-A86AB14E30EC}" type="pres">
      <dgm:prSet presAssocID="{E2B79ECB-1135-4E33-AE3E-2D4CB8533EFE}" presName="funnel" presStyleLbl="trAlignAcc1" presStyleIdx="0" presStyleCnt="1" custScaleX="185453" custLinFactNeighborX="-1676" custLinFactNeighborY="-893"/>
      <dgm:spPr/>
    </dgm:pt>
  </dgm:ptLst>
  <dgm:cxnLst>
    <dgm:cxn modelId="{1ABCFD41-7EE4-46D6-8022-2F2B17205D73}" srcId="{E2B79ECB-1135-4E33-AE3E-2D4CB8533EFE}" destId="{2D48BD5E-9715-4836-84AB-F3A56FD3417E}" srcOrd="2" destOrd="0" parTransId="{0D83F97B-E7A5-4B3A-9347-B444DB6B520B}" sibTransId="{BB1DB0CD-450E-4013-9CB1-521E7F69A9BF}"/>
    <dgm:cxn modelId="{3B1B764F-671B-4454-8A7F-D7F500BCD06F}" type="presOf" srcId="{EC680D4B-12F9-4B47-B4ED-F4DDF156BC26}" destId="{982AD5E9-0542-4309-A5E6-452A26DA704B}" srcOrd="0" destOrd="0" presId="urn:microsoft.com/office/officeart/2005/8/layout/funnel1"/>
    <dgm:cxn modelId="{25A95E86-0526-4D8C-9248-534BE6EF686C}" srcId="{E2B79ECB-1135-4E33-AE3E-2D4CB8533EFE}" destId="{59BD3964-A682-4B2F-96ED-C83269F02614}" srcOrd="0" destOrd="0" parTransId="{0291381F-DA7C-4B5B-9C57-FAF9CA1F4A41}" sibTransId="{F7D12651-CEEE-456A-93F1-762ED339C138}"/>
    <dgm:cxn modelId="{4D6A3F8E-7803-4E0F-AC35-F3D1CB8A36A0}" type="presOf" srcId="{59BD3964-A682-4B2F-96ED-C83269F02614}" destId="{9909356D-5413-4119-95A7-E7196D986FC1}" srcOrd="0" destOrd="0" presId="urn:microsoft.com/office/officeart/2005/8/layout/funnel1"/>
    <dgm:cxn modelId="{C5385E98-4321-40FC-B958-046AE6BD350F}" type="presOf" srcId="{CE46EAEF-71AF-4A68-84D5-0D213966355D}" destId="{A8CAF3BB-589D-4FEB-A43C-9A710793F80C}" srcOrd="0" destOrd="0" presId="urn:microsoft.com/office/officeart/2005/8/layout/funnel1"/>
    <dgm:cxn modelId="{EA6A41BF-F8CF-4128-A7C1-F772CFE6330D}" srcId="{E2B79ECB-1135-4E33-AE3E-2D4CB8533EFE}" destId="{CE46EAEF-71AF-4A68-84D5-0D213966355D}" srcOrd="3" destOrd="0" parTransId="{0CBF516F-583D-405C-B89B-A59A586ABA60}" sibTransId="{EE15E1B6-56ED-44DB-A841-8AC09B531608}"/>
    <dgm:cxn modelId="{A9FFBAC8-D0DB-4FCD-AD26-2D5415D376DF}" type="presOf" srcId="{2D48BD5E-9715-4836-84AB-F3A56FD3417E}" destId="{516BD1FD-8E71-48CD-A702-3032D9D7E3BF}" srcOrd="0" destOrd="0" presId="urn:microsoft.com/office/officeart/2005/8/layout/funnel1"/>
    <dgm:cxn modelId="{94F840EE-6233-4BB9-B6A9-1FFAD17DF1C0}" type="presOf" srcId="{E2B79ECB-1135-4E33-AE3E-2D4CB8533EFE}" destId="{70D3A710-0864-4A13-9783-801CA318E6E8}" srcOrd="0" destOrd="0" presId="urn:microsoft.com/office/officeart/2005/8/layout/funnel1"/>
    <dgm:cxn modelId="{CA4D60F2-3DDF-4BE8-8E90-D72BC200473E}" srcId="{E2B79ECB-1135-4E33-AE3E-2D4CB8533EFE}" destId="{EC680D4B-12F9-4B47-B4ED-F4DDF156BC26}" srcOrd="1" destOrd="0" parTransId="{70E85C56-6FC6-4EE0-AE38-2A19C0AD3212}" sibTransId="{CDF09CBB-46B3-4814-9186-C97C2D25ABB3}"/>
    <dgm:cxn modelId="{4A6C3C18-CDA9-4AD9-9759-3B2A6A009502}" type="presParOf" srcId="{70D3A710-0864-4A13-9783-801CA318E6E8}" destId="{CD458122-5DDF-4B30-A596-1CDD9BD6ACFA}" srcOrd="0" destOrd="0" presId="urn:microsoft.com/office/officeart/2005/8/layout/funnel1"/>
    <dgm:cxn modelId="{BE0463F0-8875-4664-B2D1-919507E2D2B5}" type="presParOf" srcId="{70D3A710-0864-4A13-9783-801CA318E6E8}" destId="{2E194EBA-05DC-423C-8828-7E2B40D1F9B7}" srcOrd="1" destOrd="0" presId="urn:microsoft.com/office/officeart/2005/8/layout/funnel1"/>
    <dgm:cxn modelId="{16AC9ED5-12B4-4FB1-BA3F-D06F6E255372}" type="presParOf" srcId="{70D3A710-0864-4A13-9783-801CA318E6E8}" destId="{A8CAF3BB-589D-4FEB-A43C-9A710793F80C}" srcOrd="2" destOrd="0" presId="urn:microsoft.com/office/officeart/2005/8/layout/funnel1"/>
    <dgm:cxn modelId="{9C486E21-E627-482E-B392-E85AC889DA8C}" type="presParOf" srcId="{70D3A710-0864-4A13-9783-801CA318E6E8}" destId="{516BD1FD-8E71-48CD-A702-3032D9D7E3BF}" srcOrd="3" destOrd="0" presId="urn:microsoft.com/office/officeart/2005/8/layout/funnel1"/>
    <dgm:cxn modelId="{4759E307-0EF0-4B2E-8833-617BD9BB4104}" type="presParOf" srcId="{70D3A710-0864-4A13-9783-801CA318E6E8}" destId="{982AD5E9-0542-4309-A5E6-452A26DA704B}" srcOrd="4" destOrd="0" presId="urn:microsoft.com/office/officeart/2005/8/layout/funnel1"/>
    <dgm:cxn modelId="{03D52688-C4D3-469A-921D-9AB794F90FFF}" type="presParOf" srcId="{70D3A710-0864-4A13-9783-801CA318E6E8}" destId="{9909356D-5413-4119-95A7-E7196D986FC1}" srcOrd="5" destOrd="0" presId="urn:microsoft.com/office/officeart/2005/8/layout/funnel1"/>
    <dgm:cxn modelId="{9198FF30-C324-4F30-85DF-1A05A8F464B2}" type="presParOf" srcId="{70D3A710-0864-4A13-9783-801CA318E6E8}" destId="{CAC856B7-7583-4AA3-8AAD-A86AB14E30E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4320A8-3D11-4C5F-ADEB-85B7C76D0F6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F850BA15-3F57-4655-8689-C42BFD57B9B0}">
      <dgm:prSet phldrT="[Text]"/>
      <dgm:spPr/>
      <dgm:t>
        <a:bodyPr/>
        <a:lstStyle/>
        <a:p>
          <a:r>
            <a:rPr lang="en-US" dirty="0"/>
            <a:t>The Government</a:t>
          </a:r>
        </a:p>
      </dgm:t>
    </dgm:pt>
    <dgm:pt modelId="{77B85C40-40C9-41CB-BE46-70E06415F690}" type="parTrans" cxnId="{B7D20F9C-C246-40DB-BC28-9C532AB7309B}">
      <dgm:prSet/>
      <dgm:spPr/>
      <dgm:t>
        <a:bodyPr/>
        <a:lstStyle/>
        <a:p>
          <a:endParaRPr lang="en-US"/>
        </a:p>
      </dgm:t>
    </dgm:pt>
    <dgm:pt modelId="{403B65D1-CFF3-41A7-8FA5-31CA6A14F67B}" type="sibTrans" cxnId="{B7D20F9C-C246-40DB-BC28-9C532AB7309B}">
      <dgm:prSet/>
      <dgm:spPr/>
      <dgm:t>
        <a:bodyPr/>
        <a:lstStyle/>
        <a:p>
          <a:endParaRPr lang="en-US"/>
        </a:p>
      </dgm:t>
    </dgm:pt>
    <dgm:pt modelId="{605FCB94-EA63-4987-8DD9-CAC9FFE9F103}">
      <dgm:prSet phldrT="[Text]"/>
      <dgm:spPr/>
      <dgm:t>
        <a:bodyPr/>
        <a:lstStyle/>
        <a:p>
          <a:r>
            <a:rPr lang="en-US" dirty="0"/>
            <a:t>The Private Sector</a:t>
          </a:r>
        </a:p>
      </dgm:t>
    </dgm:pt>
    <dgm:pt modelId="{6C601782-173F-4038-9BAC-9BC219667B0D}" type="parTrans" cxnId="{E2E26544-0E6C-446D-A2EB-968B716BC751}">
      <dgm:prSet/>
      <dgm:spPr/>
      <dgm:t>
        <a:bodyPr/>
        <a:lstStyle/>
        <a:p>
          <a:endParaRPr lang="en-US"/>
        </a:p>
      </dgm:t>
    </dgm:pt>
    <dgm:pt modelId="{31E86607-4C53-49B6-8767-EEC14A4A9543}" type="sibTrans" cxnId="{E2E26544-0E6C-446D-A2EB-968B716BC751}">
      <dgm:prSet/>
      <dgm:spPr/>
      <dgm:t>
        <a:bodyPr/>
        <a:lstStyle/>
        <a:p>
          <a:endParaRPr lang="en-US"/>
        </a:p>
      </dgm:t>
    </dgm:pt>
    <dgm:pt modelId="{5588A908-4696-43BC-9751-C09B0EC0A497}">
      <dgm:prSet phldrT="[Text]"/>
      <dgm:spPr/>
      <dgm:t>
        <a:bodyPr/>
        <a:lstStyle/>
        <a:p>
          <a:r>
            <a:rPr lang="en-US" dirty="0"/>
            <a:t>The General Masses</a:t>
          </a:r>
        </a:p>
      </dgm:t>
    </dgm:pt>
    <dgm:pt modelId="{17D4EA24-9749-4B88-A438-65A81CE10B80}" type="parTrans" cxnId="{D34FDEBD-5C67-499F-9624-52F3F5B6E798}">
      <dgm:prSet/>
      <dgm:spPr/>
      <dgm:t>
        <a:bodyPr/>
        <a:lstStyle/>
        <a:p>
          <a:endParaRPr lang="en-US"/>
        </a:p>
      </dgm:t>
    </dgm:pt>
    <dgm:pt modelId="{A378DD7A-9E1B-4C0B-A260-FEC7AF924132}" type="sibTrans" cxnId="{D34FDEBD-5C67-499F-9624-52F3F5B6E798}">
      <dgm:prSet/>
      <dgm:spPr/>
      <dgm:t>
        <a:bodyPr/>
        <a:lstStyle/>
        <a:p>
          <a:endParaRPr lang="en-US"/>
        </a:p>
      </dgm:t>
    </dgm:pt>
    <dgm:pt modelId="{BAC943D8-5A33-4C06-A1EA-F3B7C6029D2F}" type="pres">
      <dgm:prSet presAssocID="{D94320A8-3D11-4C5F-ADEB-85B7C76D0F61}" presName="CompostProcess" presStyleCnt="0">
        <dgm:presLayoutVars>
          <dgm:dir/>
          <dgm:resizeHandles val="exact"/>
        </dgm:presLayoutVars>
      </dgm:prSet>
      <dgm:spPr/>
    </dgm:pt>
    <dgm:pt modelId="{1D4EFA95-493F-43D3-82F6-967C3444DB6C}" type="pres">
      <dgm:prSet presAssocID="{D94320A8-3D11-4C5F-ADEB-85B7C76D0F61}" presName="arrow" presStyleLbl="bgShp" presStyleIdx="0" presStyleCnt="1"/>
      <dgm:spPr/>
    </dgm:pt>
    <dgm:pt modelId="{703E2BDF-998B-4482-8AFF-C5F7A8FB302C}" type="pres">
      <dgm:prSet presAssocID="{D94320A8-3D11-4C5F-ADEB-85B7C76D0F61}" presName="linearProcess" presStyleCnt="0"/>
      <dgm:spPr/>
    </dgm:pt>
    <dgm:pt modelId="{8A1AFFC7-4EBD-4592-9918-CB141B142875}" type="pres">
      <dgm:prSet presAssocID="{F850BA15-3F57-4655-8689-C42BFD57B9B0}" presName="textNode" presStyleLbl="node1" presStyleIdx="0" presStyleCnt="3">
        <dgm:presLayoutVars>
          <dgm:bulletEnabled val="1"/>
        </dgm:presLayoutVars>
      </dgm:prSet>
      <dgm:spPr/>
    </dgm:pt>
    <dgm:pt modelId="{861F02B7-155B-4769-9957-09C239A6FBB5}" type="pres">
      <dgm:prSet presAssocID="{403B65D1-CFF3-41A7-8FA5-31CA6A14F67B}" presName="sibTrans" presStyleCnt="0"/>
      <dgm:spPr/>
    </dgm:pt>
    <dgm:pt modelId="{0829D3A4-1CCC-4AC3-B908-E3640392C37A}" type="pres">
      <dgm:prSet presAssocID="{605FCB94-EA63-4987-8DD9-CAC9FFE9F103}" presName="textNode" presStyleLbl="node1" presStyleIdx="1" presStyleCnt="3">
        <dgm:presLayoutVars>
          <dgm:bulletEnabled val="1"/>
        </dgm:presLayoutVars>
      </dgm:prSet>
      <dgm:spPr/>
    </dgm:pt>
    <dgm:pt modelId="{BCC5BF59-6D0C-41C4-A12E-25BB75BDF9B5}" type="pres">
      <dgm:prSet presAssocID="{31E86607-4C53-49B6-8767-EEC14A4A9543}" presName="sibTrans" presStyleCnt="0"/>
      <dgm:spPr/>
    </dgm:pt>
    <dgm:pt modelId="{F09044A2-C56E-47DA-9D38-D08585993072}" type="pres">
      <dgm:prSet presAssocID="{5588A908-4696-43BC-9751-C09B0EC0A49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2E26544-0E6C-446D-A2EB-968B716BC751}" srcId="{D94320A8-3D11-4C5F-ADEB-85B7C76D0F61}" destId="{605FCB94-EA63-4987-8DD9-CAC9FFE9F103}" srcOrd="1" destOrd="0" parTransId="{6C601782-173F-4038-9BAC-9BC219667B0D}" sibTransId="{31E86607-4C53-49B6-8767-EEC14A4A9543}"/>
    <dgm:cxn modelId="{B7D20F9C-C246-40DB-BC28-9C532AB7309B}" srcId="{D94320A8-3D11-4C5F-ADEB-85B7C76D0F61}" destId="{F850BA15-3F57-4655-8689-C42BFD57B9B0}" srcOrd="0" destOrd="0" parTransId="{77B85C40-40C9-41CB-BE46-70E06415F690}" sibTransId="{403B65D1-CFF3-41A7-8FA5-31CA6A14F67B}"/>
    <dgm:cxn modelId="{CF0CAEB2-2151-40EE-AE61-032B25E65AE2}" type="presOf" srcId="{5588A908-4696-43BC-9751-C09B0EC0A497}" destId="{F09044A2-C56E-47DA-9D38-D08585993072}" srcOrd="0" destOrd="0" presId="urn:microsoft.com/office/officeart/2005/8/layout/hProcess9"/>
    <dgm:cxn modelId="{218826BB-6FC1-4C5B-836A-6850418E51EB}" type="presOf" srcId="{D94320A8-3D11-4C5F-ADEB-85B7C76D0F61}" destId="{BAC943D8-5A33-4C06-A1EA-F3B7C6029D2F}" srcOrd="0" destOrd="0" presId="urn:microsoft.com/office/officeart/2005/8/layout/hProcess9"/>
    <dgm:cxn modelId="{D34FDEBD-5C67-499F-9624-52F3F5B6E798}" srcId="{D94320A8-3D11-4C5F-ADEB-85B7C76D0F61}" destId="{5588A908-4696-43BC-9751-C09B0EC0A497}" srcOrd="2" destOrd="0" parTransId="{17D4EA24-9749-4B88-A438-65A81CE10B80}" sibTransId="{A378DD7A-9E1B-4C0B-A260-FEC7AF924132}"/>
    <dgm:cxn modelId="{791120C2-069D-438A-AAA5-684D3D9161D3}" type="presOf" srcId="{F850BA15-3F57-4655-8689-C42BFD57B9B0}" destId="{8A1AFFC7-4EBD-4592-9918-CB141B142875}" srcOrd="0" destOrd="0" presId="urn:microsoft.com/office/officeart/2005/8/layout/hProcess9"/>
    <dgm:cxn modelId="{8BC749EE-EBE1-430F-A380-F30A19C39382}" type="presOf" srcId="{605FCB94-EA63-4987-8DD9-CAC9FFE9F103}" destId="{0829D3A4-1CCC-4AC3-B908-E3640392C37A}" srcOrd="0" destOrd="0" presId="urn:microsoft.com/office/officeart/2005/8/layout/hProcess9"/>
    <dgm:cxn modelId="{6BADF66E-4B5A-44E5-8044-9DFA1DD5866E}" type="presParOf" srcId="{BAC943D8-5A33-4C06-A1EA-F3B7C6029D2F}" destId="{1D4EFA95-493F-43D3-82F6-967C3444DB6C}" srcOrd="0" destOrd="0" presId="urn:microsoft.com/office/officeart/2005/8/layout/hProcess9"/>
    <dgm:cxn modelId="{14E287A8-6B78-4115-A28D-DD69733CF3B1}" type="presParOf" srcId="{BAC943D8-5A33-4C06-A1EA-F3B7C6029D2F}" destId="{703E2BDF-998B-4482-8AFF-C5F7A8FB302C}" srcOrd="1" destOrd="0" presId="urn:microsoft.com/office/officeart/2005/8/layout/hProcess9"/>
    <dgm:cxn modelId="{6D861C5A-2A7D-4B25-825B-C2106E742502}" type="presParOf" srcId="{703E2BDF-998B-4482-8AFF-C5F7A8FB302C}" destId="{8A1AFFC7-4EBD-4592-9918-CB141B142875}" srcOrd="0" destOrd="0" presId="urn:microsoft.com/office/officeart/2005/8/layout/hProcess9"/>
    <dgm:cxn modelId="{12148C78-1D02-4E8B-8368-47DE3D0BCD04}" type="presParOf" srcId="{703E2BDF-998B-4482-8AFF-C5F7A8FB302C}" destId="{861F02B7-155B-4769-9957-09C239A6FBB5}" srcOrd="1" destOrd="0" presId="urn:microsoft.com/office/officeart/2005/8/layout/hProcess9"/>
    <dgm:cxn modelId="{DB230AA8-20EC-4A05-9A45-96C19FEFAC31}" type="presParOf" srcId="{703E2BDF-998B-4482-8AFF-C5F7A8FB302C}" destId="{0829D3A4-1CCC-4AC3-B908-E3640392C37A}" srcOrd="2" destOrd="0" presId="urn:microsoft.com/office/officeart/2005/8/layout/hProcess9"/>
    <dgm:cxn modelId="{6776663C-0C37-4C38-9102-DE93FB8110B9}" type="presParOf" srcId="{703E2BDF-998B-4482-8AFF-C5F7A8FB302C}" destId="{BCC5BF59-6D0C-41C4-A12E-25BB75BDF9B5}" srcOrd="3" destOrd="0" presId="urn:microsoft.com/office/officeart/2005/8/layout/hProcess9"/>
    <dgm:cxn modelId="{9B89E659-D70F-4E65-A1D3-70181A103E0B}" type="presParOf" srcId="{703E2BDF-998B-4482-8AFF-C5F7A8FB302C}" destId="{F09044A2-C56E-47DA-9D38-D0858599307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FF64D94-F920-4579-8B70-DF5A375CC8AB}" type="doc">
      <dgm:prSet loTypeId="urn:microsoft.com/office/officeart/2005/8/layout/hProcess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344CD93-C72A-4670-A7AC-10AD9B740C09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ROLE OF GOVERNMENT</a:t>
          </a:r>
        </a:p>
      </dgm:t>
    </dgm:pt>
    <dgm:pt modelId="{3CA7DCF7-D531-49C7-AF62-345A162E4302}" type="parTrans" cxnId="{9CD40F23-E064-4E3F-B63B-23DBCD12CE38}">
      <dgm:prSet/>
      <dgm:spPr/>
      <dgm:t>
        <a:bodyPr/>
        <a:lstStyle/>
        <a:p>
          <a:endParaRPr lang="en-US"/>
        </a:p>
      </dgm:t>
    </dgm:pt>
    <dgm:pt modelId="{FBD91159-F516-4AEA-B83A-30BB6A75160E}" type="sibTrans" cxnId="{9CD40F23-E064-4E3F-B63B-23DBCD12CE38}">
      <dgm:prSet/>
      <dgm:spPr/>
      <dgm:t>
        <a:bodyPr/>
        <a:lstStyle/>
        <a:p>
          <a:endParaRPr lang="en-US"/>
        </a:p>
      </dgm:t>
    </dgm:pt>
    <dgm:pt modelId="{97678331-5F74-4907-9B9F-73F2C9DCEB2F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2400" dirty="0" err="1"/>
            <a:t>i</a:t>
          </a:r>
          <a:r>
            <a:rPr lang="en-US" sz="2400" dirty="0"/>
            <a:t>. Establish polices that will favor the general concept of IMF</a:t>
          </a:r>
        </a:p>
        <a:p>
          <a:pPr>
            <a:buFont typeface="Wingdings" panose="05000000000000000000" pitchFamily="2" charset="2"/>
            <a:buChar char="v"/>
          </a:pPr>
          <a:r>
            <a:rPr lang="en-US" sz="2400" dirty="0"/>
            <a:t>Ii. Create enabling environment for private investors</a:t>
          </a:r>
        </a:p>
        <a:p>
          <a:pPr>
            <a:buFont typeface="Wingdings" panose="05000000000000000000" pitchFamily="2" charset="2"/>
            <a:buChar char="v"/>
          </a:pPr>
          <a:r>
            <a:rPr lang="en-US" sz="2400" dirty="0"/>
            <a:t>Iii. Educate the masses on skill acquisition</a:t>
          </a:r>
        </a:p>
        <a:p>
          <a:pPr>
            <a:buFont typeface="Wingdings" panose="05000000000000000000" pitchFamily="2" charset="2"/>
            <a:buChar char="v"/>
          </a:pPr>
          <a:r>
            <a:rPr lang="en-US" sz="2400" dirty="0"/>
            <a:t>Iv. </a:t>
          </a:r>
          <a:r>
            <a:rPr lang="en-US" sz="2400" dirty="0" err="1"/>
            <a:t>Initiatate</a:t>
          </a:r>
          <a:r>
            <a:rPr lang="en-US" sz="2400" dirty="0"/>
            <a:t> sharia compliant micro credit facilities</a:t>
          </a:r>
        </a:p>
        <a:p>
          <a:pPr>
            <a:buFont typeface="Wingdings" panose="05000000000000000000" pitchFamily="2" charset="2"/>
            <a:buChar char="v"/>
          </a:pPr>
          <a:endParaRPr lang="en-US" sz="1900" dirty="0"/>
        </a:p>
      </dgm:t>
    </dgm:pt>
    <dgm:pt modelId="{2B194FD7-25E2-46A5-B86D-58338C885C60}" type="parTrans" cxnId="{4357E0C1-DD39-4047-A3DA-5650B3E77EF4}">
      <dgm:prSet/>
      <dgm:spPr/>
      <dgm:t>
        <a:bodyPr/>
        <a:lstStyle/>
        <a:p>
          <a:endParaRPr lang="en-US"/>
        </a:p>
      </dgm:t>
    </dgm:pt>
    <dgm:pt modelId="{FAE5035F-DF47-42CE-BFF6-E67D284F3576}" type="sibTrans" cxnId="{4357E0C1-DD39-4047-A3DA-5650B3E77EF4}">
      <dgm:prSet/>
      <dgm:spPr/>
      <dgm:t>
        <a:bodyPr/>
        <a:lstStyle/>
        <a:p>
          <a:endParaRPr lang="en-US"/>
        </a:p>
      </dgm:t>
    </dgm:pt>
    <dgm:pt modelId="{63DA0A0F-F6CA-4031-BD1C-FAAE266EEF55}">
      <dgm:prSet phldrT="[Text]" custT="1"/>
      <dgm:spPr/>
      <dgm:t>
        <a:bodyPr/>
        <a:lstStyle/>
        <a:p>
          <a:r>
            <a:rPr lang="en-US" sz="1800" b="1" dirty="0"/>
            <a:t> </a:t>
          </a:r>
          <a:r>
            <a:rPr lang="en-US" sz="2400" b="1" dirty="0">
              <a:solidFill>
                <a:srgbClr val="00B050"/>
              </a:solidFill>
            </a:rPr>
            <a:t>ROLE OF THE PRIVATE SECTOR</a:t>
          </a:r>
          <a:endParaRPr lang="en-US" sz="1800" b="1" dirty="0">
            <a:solidFill>
              <a:srgbClr val="00B050"/>
            </a:solidFill>
          </a:endParaRPr>
        </a:p>
      </dgm:t>
    </dgm:pt>
    <dgm:pt modelId="{86DC0237-E835-4E6F-B6BB-65210CC43274}" type="parTrans" cxnId="{5AE3D04E-A64C-448A-A745-3CEE0CA7CE73}">
      <dgm:prSet/>
      <dgm:spPr/>
      <dgm:t>
        <a:bodyPr/>
        <a:lstStyle/>
        <a:p>
          <a:endParaRPr lang="en-US"/>
        </a:p>
      </dgm:t>
    </dgm:pt>
    <dgm:pt modelId="{ED8957A3-3BCF-4DCA-8BD2-4920E435F478}" type="sibTrans" cxnId="{5AE3D04E-A64C-448A-A745-3CEE0CA7CE73}">
      <dgm:prSet/>
      <dgm:spPr/>
      <dgm:t>
        <a:bodyPr/>
        <a:lstStyle/>
        <a:p>
          <a:endParaRPr lang="en-US"/>
        </a:p>
      </dgm:t>
    </dgm:pt>
    <dgm:pt modelId="{A37A70C5-6EE4-4EC9-B8FE-ED06174C7DD9}">
      <dgm:prSet phldrT="[Text]" custT="1"/>
      <dgm:spPr/>
      <dgm:t>
        <a:bodyPr/>
        <a:lstStyle/>
        <a:p>
          <a:r>
            <a:rPr lang="en-US" sz="2400" dirty="0" err="1"/>
            <a:t>i</a:t>
          </a:r>
          <a:r>
            <a:rPr lang="en-US" sz="2400" dirty="0"/>
            <a:t>. They should investment more on micro credit institutions</a:t>
          </a:r>
        </a:p>
        <a:p>
          <a:r>
            <a:rPr lang="en-US" sz="2400" dirty="0"/>
            <a:t>ii. They should facilitate the awareness through their institutions by developing useful banking products such as group lending, mobile banking and village banking mechanisms</a:t>
          </a:r>
        </a:p>
        <a:p>
          <a:endParaRPr lang="en-US" sz="1900" dirty="0"/>
        </a:p>
      </dgm:t>
    </dgm:pt>
    <dgm:pt modelId="{AD171451-1235-4AC2-9219-A849AF288157}" type="parTrans" cxnId="{93FAD855-DE8E-429F-A4C4-2DCAF9BBB2D6}">
      <dgm:prSet/>
      <dgm:spPr/>
      <dgm:t>
        <a:bodyPr/>
        <a:lstStyle/>
        <a:p>
          <a:endParaRPr lang="en-US"/>
        </a:p>
      </dgm:t>
    </dgm:pt>
    <dgm:pt modelId="{3065ABBD-0D84-4CB7-B533-E2ACF97638E4}" type="sibTrans" cxnId="{93FAD855-DE8E-429F-A4C4-2DCAF9BBB2D6}">
      <dgm:prSet/>
      <dgm:spPr/>
      <dgm:t>
        <a:bodyPr/>
        <a:lstStyle/>
        <a:p>
          <a:endParaRPr lang="en-US"/>
        </a:p>
      </dgm:t>
    </dgm:pt>
    <dgm:pt modelId="{B871DE5D-A269-42D8-9F04-8D978F803727}">
      <dgm:prSet phldrT="[Text]" custT="1"/>
      <dgm:spPr/>
      <dgm:t>
        <a:bodyPr/>
        <a:lstStyle/>
        <a:p>
          <a:r>
            <a:rPr lang="en-US" sz="3200" b="1" dirty="0">
              <a:solidFill>
                <a:srgbClr val="00B050"/>
              </a:solidFill>
            </a:rPr>
            <a:t>ROLE OF THE Masses</a:t>
          </a:r>
        </a:p>
      </dgm:t>
    </dgm:pt>
    <dgm:pt modelId="{602704CB-7755-4D14-B6B0-E863864B623B}" type="parTrans" cxnId="{B82FDAD7-C14C-4EDF-87D0-07E1985B1BC5}">
      <dgm:prSet/>
      <dgm:spPr/>
      <dgm:t>
        <a:bodyPr/>
        <a:lstStyle/>
        <a:p>
          <a:endParaRPr lang="en-US"/>
        </a:p>
      </dgm:t>
    </dgm:pt>
    <dgm:pt modelId="{900D352D-EAF0-4A68-B8E8-DEDDF0D68E59}" type="sibTrans" cxnId="{B82FDAD7-C14C-4EDF-87D0-07E1985B1BC5}">
      <dgm:prSet/>
      <dgm:spPr/>
      <dgm:t>
        <a:bodyPr/>
        <a:lstStyle/>
        <a:p>
          <a:endParaRPr lang="en-US"/>
        </a:p>
      </dgm:t>
    </dgm:pt>
    <dgm:pt modelId="{1E1A1187-F9BA-4DC8-88DD-0F51EBA8C06A}">
      <dgm:prSet phldrT="[Text]"/>
      <dgm:spPr/>
      <dgm:t>
        <a:bodyPr/>
        <a:lstStyle/>
        <a:p>
          <a:r>
            <a:rPr lang="en-US" dirty="0" err="1"/>
            <a:t>i</a:t>
          </a:r>
          <a:r>
            <a:rPr lang="en-US" dirty="0"/>
            <a:t>. The masses should be prepared for transformation through immediate response to Government or Private interventions</a:t>
          </a:r>
        </a:p>
        <a:p>
          <a:r>
            <a:rPr lang="en-US" dirty="0"/>
            <a:t>ii. They should display high level of trustworthiness</a:t>
          </a:r>
        </a:p>
        <a:p>
          <a:r>
            <a:rPr lang="en-US" dirty="0"/>
            <a:t>iii. They should develop certain relevant skills so as to improve and increase their income sources and standard of living</a:t>
          </a:r>
        </a:p>
      </dgm:t>
    </dgm:pt>
    <dgm:pt modelId="{9E813336-202A-475F-A429-F48BB974CC59}" type="parTrans" cxnId="{A0A0FCF7-3D15-49BE-80DB-4DC98A457B40}">
      <dgm:prSet/>
      <dgm:spPr/>
      <dgm:t>
        <a:bodyPr/>
        <a:lstStyle/>
        <a:p>
          <a:endParaRPr lang="en-US"/>
        </a:p>
      </dgm:t>
    </dgm:pt>
    <dgm:pt modelId="{4032611F-01AB-45B0-B290-18886D37944E}" type="sibTrans" cxnId="{A0A0FCF7-3D15-49BE-80DB-4DC98A457B40}">
      <dgm:prSet/>
      <dgm:spPr/>
      <dgm:t>
        <a:bodyPr/>
        <a:lstStyle/>
        <a:p>
          <a:endParaRPr lang="en-US"/>
        </a:p>
      </dgm:t>
    </dgm:pt>
    <dgm:pt modelId="{DE73CB92-172F-41D0-B27C-D5D238600DF5}" type="pres">
      <dgm:prSet presAssocID="{AFF64D94-F920-4579-8B70-DF5A375CC8AB}" presName="Name0" presStyleCnt="0">
        <dgm:presLayoutVars>
          <dgm:dir/>
          <dgm:animLvl val="lvl"/>
          <dgm:resizeHandles val="exact"/>
        </dgm:presLayoutVars>
      </dgm:prSet>
      <dgm:spPr/>
    </dgm:pt>
    <dgm:pt modelId="{8A0023AF-7A9B-4EF7-9335-24206AF09A7F}" type="pres">
      <dgm:prSet presAssocID="{6344CD93-C72A-4670-A7AC-10AD9B740C09}" presName="compositeNode" presStyleCnt="0">
        <dgm:presLayoutVars>
          <dgm:bulletEnabled val="1"/>
        </dgm:presLayoutVars>
      </dgm:prSet>
      <dgm:spPr/>
    </dgm:pt>
    <dgm:pt modelId="{7815EC1B-940A-407E-8C02-14BF8340B93E}" type="pres">
      <dgm:prSet presAssocID="{6344CD93-C72A-4670-A7AC-10AD9B740C09}" presName="bgRect" presStyleLbl="node1" presStyleIdx="0" presStyleCnt="3" custScaleY="170581"/>
      <dgm:spPr/>
    </dgm:pt>
    <dgm:pt modelId="{50CD2A9B-2AB8-4250-80FF-2398DE7AAF20}" type="pres">
      <dgm:prSet presAssocID="{6344CD93-C72A-4670-A7AC-10AD9B740C09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8818013B-93B6-4466-9377-194DC30773D5}" type="pres">
      <dgm:prSet presAssocID="{6344CD93-C72A-4670-A7AC-10AD9B740C09}" presName="childNode" presStyleLbl="node1" presStyleIdx="0" presStyleCnt="3">
        <dgm:presLayoutVars>
          <dgm:bulletEnabled val="1"/>
        </dgm:presLayoutVars>
      </dgm:prSet>
      <dgm:spPr/>
    </dgm:pt>
    <dgm:pt modelId="{45C1C35D-3858-4D46-8D6F-D4BDAEB652CA}" type="pres">
      <dgm:prSet presAssocID="{FBD91159-F516-4AEA-B83A-30BB6A75160E}" presName="hSp" presStyleCnt="0"/>
      <dgm:spPr/>
    </dgm:pt>
    <dgm:pt modelId="{52A81160-45B0-4C7B-B940-CEA7AA2E9AE2}" type="pres">
      <dgm:prSet presAssocID="{FBD91159-F516-4AEA-B83A-30BB6A75160E}" presName="vProcSp" presStyleCnt="0"/>
      <dgm:spPr/>
    </dgm:pt>
    <dgm:pt modelId="{892A54BB-252C-4094-A409-D91C7354ADEA}" type="pres">
      <dgm:prSet presAssocID="{FBD91159-F516-4AEA-B83A-30BB6A75160E}" presName="vSp1" presStyleCnt="0"/>
      <dgm:spPr/>
    </dgm:pt>
    <dgm:pt modelId="{5E0EEF6A-F3F8-4608-9432-B78D67E4477D}" type="pres">
      <dgm:prSet presAssocID="{FBD91159-F516-4AEA-B83A-30BB6A75160E}" presName="simulatedConn" presStyleLbl="solidFgAcc1" presStyleIdx="0" presStyleCnt="2"/>
      <dgm:spPr/>
    </dgm:pt>
    <dgm:pt modelId="{A0255C02-9341-4EE2-824F-B1805C1FC302}" type="pres">
      <dgm:prSet presAssocID="{FBD91159-F516-4AEA-B83A-30BB6A75160E}" presName="vSp2" presStyleCnt="0"/>
      <dgm:spPr/>
    </dgm:pt>
    <dgm:pt modelId="{FEC11E6A-8D15-432F-A614-1B1AE667122F}" type="pres">
      <dgm:prSet presAssocID="{FBD91159-F516-4AEA-B83A-30BB6A75160E}" presName="sibTrans" presStyleCnt="0"/>
      <dgm:spPr/>
    </dgm:pt>
    <dgm:pt modelId="{135759CB-93B6-4745-B8BA-0D7BC5640112}" type="pres">
      <dgm:prSet presAssocID="{63DA0A0F-F6CA-4031-BD1C-FAAE266EEF55}" presName="compositeNode" presStyleCnt="0">
        <dgm:presLayoutVars>
          <dgm:bulletEnabled val="1"/>
        </dgm:presLayoutVars>
      </dgm:prSet>
      <dgm:spPr/>
    </dgm:pt>
    <dgm:pt modelId="{A68D072D-19A2-4ED6-BE9C-82533B8395BC}" type="pres">
      <dgm:prSet presAssocID="{63DA0A0F-F6CA-4031-BD1C-FAAE266EEF55}" presName="bgRect" presStyleLbl="node1" presStyleIdx="1" presStyleCnt="3" custScaleY="170581"/>
      <dgm:spPr/>
    </dgm:pt>
    <dgm:pt modelId="{75D20B54-40C1-4A03-BE36-E9E9148011A1}" type="pres">
      <dgm:prSet presAssocID="{63DA0A0F-F6CA-4031-BD1C-FAAE266EEF55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001FE73A-F97A-44CD-A4D8-930EF4F8D977}" type="pres">
      <dgm:prSet presAssocID="{63DA0A0F-F6CA-4031-BD1C-FAAE266EEF55}" presName="childNode" presStyleLbl="node1" presStyleIdx="1" presStyleCnt="3">
        <dgm:presLayoutVars>
          <dgm:bulletEnabled val="1"/>
        </dgm:presLayoutVars>
      </dgm:prSet>
      <dgm:spPr/>
    </dgm:pt>
    <dgm:pt modelId="{D9AD58FF-A49A-444A-AEAD-624DB4E2772A}" type="pres">
      <dgm:prSet presAssocID="{ED8957A3-3BCF-4DCA-8BD2-4920E435F478}" presName="hSp" presStyleCnt="0"/>
      <dgm:spPr/>
    </dgm:pt>
    <dgm:pt modelId="{78D616DF-A662-4112-B23C-A30EAC87ED02}" type="pres">
      <dgm:prSet presAssocID="{ED8957A3-3BCF-4DCA-8BD2-4920E435F478}" presName="vProcSp" presStyleCnt="0"/>
      <dgm:spPr/>
    </dgm:pt>
    <dgm:pt modelId="{30EF0BDD-6A4A-4AB3-88FC-447C41C11D5C}" type="pres">
      <dgm:prSet presAssocID="{ED8957A3-3BCF-4DCA-8BD2-4920E435F478}" presName="vSp1" presStyleCnt="0"/>
      <dgm:spPr/>
    </dgm:pt>
    <dgm:pt modelId="{95702E32-AF20-481C-8ED7-33156A0524ED}" type="pres">
      <dgm:prSet presAssocID="{ED8957A3-3BCF-4DCA-8BD2-4920E435F478}" presName="simulatedConn" presStyleLbl="solidFgAcc1" presStyleIdx="1" presStyleCnt="2"/>
      <dgm:spPr/>
    </dgm:pt>
    <dgm:pt modelId="{150906C0-47DB-4676-8685-2E591659B1E5}" type="pres">
      <dgm:prSet presAssocID="{ED8957A3-3BCF-4DCA-8BD2-4920E435F478}" presName="vSp2" presStyleCnt="0"/>
      <dgm:spPr/>
    </dgm:pt>
    <dgm:pt modelId="{88EC25F0-74ED-406B-99BD-CB2DA66C010C}" type="pres">
      <dgm:prSet presAssocID="{ED8957A3-3BCF-4DCA-8BD2-4920E435F478}" presName="sibTrans" presStyleCnt="0"/>
      <dgm:spPr/>
    </dgm:pt>
    <dgm:pt modelId="{E8DA6C0F-374C-4532-A565-88F2BE70C941}" type="pres">
      <dgm:prSet presAssocID="{B871DE5D-A269-42D8-9F04-8D978F803727}" presName="compositeNode" presStyleCnt="0">
        <dgm:presLayoutVars>
          <dgm:bulletEnabled val="1"/>
        </dgm:presLayoutVars>
      </dgm:prSet>
      <dgm:spPr/>
    </dgm:pt>
    <dgm:pt modelId="{3FDBB77F-EA9C-4DD2-9399-1FA48C76EE76}" type="pres">
      <dgm:prSet presAssocID="{B871DE5D-A269-42D8-9F04-8D978F803727}" presName="bgRect" presStyleLbl="node1" presStyleIdx="2" presStyleCnt="3" custScaleY="170581"/>
      <dgm:spPr/>
    </dgm:pt>
    <dgm:pt modelId="{83A78F38-008F-4797-B918-5851749DEF77}" type="pres">
      <dgm:prSet presAssocID="{B871DE5D-A269-42D8-9F04-8D978F803727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0C51B5E5-92C2-4D88-94C4-9486DC5BA103}" type="pres">
      <dgm:prSet presAssocID="{B871DE5D-A269-42D8-9F04-8D978F803727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FC523903-AE6C-4B31-A5CD-53F1A8A97B06}" type="presOf" srcId="{6344CD93-C72A-4670-A7AC-10AD9B740C09}" destId="{7815EC1B-940A-407E-8C02-14BF8340B93E}" srcOrd="0" destOrd="0" presId="urn:microsoft.com/office/officeart/2005/8/layout/hProcess7"/>
    <dgm:cxn modelId="{9CD40F23-E064-4E3F-B63B-23DBCD12CE38}" srcId="{AFF64D94-F920-4579-8B70-DF5A375CC8AB}" destId="{6344CD93-C72A-4670-A7AC-10AD9B740C09}" srcOrd="0" destOrd="0" parTransId="{3CA7DCF7-D531-49C7-AF62-345A162E4302}" sibTransId="{FBD91159-F516-4AEA-B83A-30BB6A75160E}"/>
    <dgm:cxn modelId="{0FF3033F-BA2A-48EA-818A-224B7045C478}" type="presOf" srcId="{AFF64D94-F920-4579-8B70-DF5A375CC8AB}" destId="{DE73CB92-172F-41D0-B27C-D5D238600DF5}" srcOrd="0" destOrd="0" presId="urn:microsoft.com/office/officeart/2005/8/layout/hProcess7"/>
    <dgm:cxn modelId="{72E05C66-5F2F-4932-B180-2F157377681D}" type="presOf" srcId="{6344CD93-C72A-4670-A7AC-10AD9B740C09}" destId="{50CD2A9B-2AB8-4250-80FF-2398DE7AAF20}" srcOrd="1" destOrd="0" presId="urn:microsoft.com/office/officeart/2005/8/layout/hProcess7"/>
    <dgm:cxn modelId="{6A684E6D-8F31-4F13-8F86-BA29971689C0}" type="presOf" srcId="{63DA0A0F-F6CA-4031-BD1C-FAAE266EEF55}" destId="{75D20B54-40C1-4A03-BE36-E9E9148011A1}" srcOrd="1" destOrd="0" presId="urn:microsoft.com/office/officeart/2005/8/layout/hProcess7"/>
    <dgm:cxn modelId="{5AE3D04E-A64C-448A-A745-3CEE0CA7CE73}" srcId="{AFF64D94-F920-4579-8B70-DF5A375CC8AB}" destId="{63DA0A0F-F6CA-4031-BD1C-FAAE266EEF55}" srcOrd="1" destOrd="0" parTransId="{86DC0237-E835-4E6F-B6BB-65210CC43274}" sibTransId="{ED8957A3-3BCF-4DCA-8BD2-4920E435F478}"/>
    <dgm:cxn modelId="{93FAD855-DE8E-429F-A4C4-2DCAF9BBB2D6}" srcId="{63DA0A0F-F6CA-4031-BD1C-FAAE266EEF55}" destId="{A37A70C5-6EE4-4EC9-B8FE-ED06174C7DD9}" srcOrd="0" destOrd="0" parTransId="{AD171451-1235-4AC2-9219-A849AF288157}" sibTransId="{3065ABBD-0D84-4CB7-B533-E2ACF97638E4}"/>
    <dgm:cxn modelId="{F0408180-A68C-4AC6-8ABB-9DE878CE84BE}" type="presOf" srcId="{97678331-5F74-4907-9B9F-73F2C9DCEB2F}" destId="{8818013B-93B6-4466-9377-194DC30773D5}" srcOrd="0" destOrd="0" presId="urn:microsoft.com/office/officeart/2005/8/layout/hProcess7"/>
    <dgm:cxn modelId="{0CA8DB90-4661-40D6-8468-D30390AE8A7D}" type="presOf" srcId="{B871DE5D-A269-42D8-9F04-8D978F803727}" destId="{83A78F38-008F-4797-B918-5851749DEF77}" srcOrd="1" destOrd="0" presId="urn:microsoft.com/office/officeart/2005/8/layout/hProcess7"/>
    <dgm:cxn modelId="{1EF76CB1-2FCA-41F5-B46C-11756D5DA6F6}" type="presOf" srcId="{63DA0A0F-F6CA-4031-BD1C-FAAE266EEF55}" destId="{A68D072D-19A2-4ED6-BE9C-82533B8395BC}" srcOrd="0" destOrd="0" presId="urn:microsoft.com/office/officeart/2005/8/layout/hProcess7"/>
    <dgm:cxn modelId="{4357E0C1-DD39-4047-A3DA-5650B3E77EF4}" srcId="{6344CD93-C72A-4670-A7AC-10AD9B740C09}" destId="{97678331-5F74-4907-9B9F-73F2C9DCEB2F}" srcOrd="0" destOrd="0" parTransId="{2B194FD7-25E2-46A5-B86D-58338C885C60}" sibTransId="{FAE5035F-DF47-42CE-BFF6-E67D284F3576}"/>
    <dgm:cxn modelId="{3668DBC2-DC53-4FEC-ABD5-003CC5A300E9}" type="presOf" srcId="{1E1A1187-F9BA-4DC8-88DD-0F51EBA8C06A}" destId="{0C51B5E5-92C2-4D88-94C4-9486DC5BA103}" srcOrd="0" destOrd="0" presId="urn:microsoft.com/office/officeart/2005/8/layout/hProcess7"/>
    <dgm:cxn modelId="{B82FDAD7-C14C-4EDF-87D0-07E1985B1BC5}" srcId="{AFF64D94-F920-4579-8B70-DF5A375CC8AB}" destId="{B871DE5D-A269-42D8-9F04-8D978F803727}" srcOrd="2" destOrd="0" parTransId="{602704CB-7755-4D14-B6B0-E863864B623B}" sibTransId="{900D352D-EAF0-4A68-B8E8-DEDDF0D68E59}"/>
    <dgm:cxn modelId="{F949ADEA-453A-459E-BFEB-2EC77B676ED1}" type="presOf" srcId="{A37A70C5-6EE4-4EC9-B8FE-ED06174C7DD9}" destId="{001FE73A-F97A-44CD-A4D8-930EF4F8D977}" srcOrd="0" destOrd="0" presId="urn:microsoft.com/office/officeart/2005/8/layout/hProcess7"/>
    <dgm:cxn modelId="{FEEA6DF5-DE30-4965-83D4-08A38664F961}" type="presOf" srcId="{B871DE5D-A269-42D8-9F04-8D978F803727}" destId="{3FDBB77F-EA9C-4DD2-9399-1FA48C76EE76}" srcOrd="0" destOrd="0" presId="urn:microsoft.com/office/officeart/2005/8/layout/hProcess7"/>
    <dgm:cxn modelId="{A0A0FCF7-3D15-49BE-80DB-4DC98A457B40}" srcId="{B871DE5D-A269-42D8-9F04-8D978F803727}" destId="{1E1A1187-F9BA-4DC8-88DD-0F51EBA8C06A}" srcOrd="0" destOrd="0" parTransId="{9E813336-202A-475F-A429-F48BB974CC59}" sibTransId="{4032611F-01AB-45B0-B290-18886D37944E}"/>
    <dgm:cxn modelId="{5E255ABE-861F-4C1D-B2A4-661C72D07F6A}" type="presParOf" srcId="{DE73CB92-172F-41D0-B27C-D5D238600DF5}" destId="{8A0023AF-7A9B-4EF7-9335-24206AF09A7F}" srcOrd="0" destOrd="0" presId="urn:microsoft.com/office/officeart/2005/8/layout/hProcess7"/>
    <dgm:cxn modelId="{A3AEF7C6-AED8-4E37-80F2-3F27A8EDFE75}" type="presParOf" srcId="{8A0023AF-7A9B-4EF7-9335-24206AF09A7F}" destId="{7815EC1B-940A-407E-8C02-14BF8340B93E}" srcOrd="0" destOrd="0" presId="urn:microsoft.com/office/officeart/2005/8/layout/hProcess7"/>
    <dgm:cxn modelId="{36D998EA-251D-45AF-9009-15F11BDD355C}" type="presParOf" srcId="{8A0023AF-7A9B-4EF7-9335-24206AF09A7F}" destId="{50CD2A9B-2AB8-4250-80FF-2398DE7AAF20}" srcOrd="1" destOrd="0" presId="urn:microsoft.com/office/officeart/2005/8/layout/hProcess7"/>
    <dgm:cxn modelId="{5798502C-14FC-44BC-81AA-14DD9FF14A12}" type="presParOf" srcId="{8A0023AF-7A9B-4EF7-9335-24206AF09A7F}" destId="{8818013B-93B6-4466-9377-194DC30773D5}" srcOrd="2" destOrd="0" presId="urn:microsoft.com/office/officeart/2005/8/layout/hProcess7"/>
    <dgm:cxn modelId="{29E22D26-5E73-4891-B25A-58B5C28C5E43}" type="presParOf" srcId="{DE73CB92-172F-41D0-B27C-D5D238600DF5}" destId="{45C1C35D-3858-4D46-8D6F-D4BDAEB652CA}" srcOrd="1" destOrd="0" presId="urn:microsoft.com/office/officeart/2005/8/layout/hProcess7"/>
    <dgm:cxn modelId="{B3CD507F-45F0-454B-9FEC-859D7EEB2C19}" type="presParOf" srcId="{DE73CB92-172F-41D0-B27C-D5D238600DF5}" destId="{52A81160-45B0-4C7B-B940-CEA7AA2E9AE2}" srcOrd="2" destOrd="0" presId="urn:microsoft.com/office/officeart/2005/8/layout/hProcess7"/>
    <dgm:cxn modelId="{BB9C9C8A-1EB3-484A-9570-302B5705984C}" type="presParOf" srcId="{52A81160-45B0-4C7B-B940-CEA7AA2E9AE2}" destId="{892A54BB-252C-4094-A409-D91C7354ADEA}" srcOrd="0" destOrd="0" presId="urn:microsoft.com/office/officeart/2005/8/layout/hProcess7"/>
    <dgm:cxn modelId="{2E221949-52A3-4DB4-B35E-093AEB3DE67B}" type="presParOf" srcId="{52A81160-45B0-4C7B-B940-CEA7AA2E9AE2}" destId="{5E0EEF6A-F3F8-4608-9432-B78D67E4477D}" srcOrd="1" destOrd="0" presId="urn:microsoft.com/office/officeart/2005/8/layout/hProcess7"/>
    <dgm:cxn modelId="{B0943F47-8F50-436A-9B74-C29A8DACA3DB}" type="presParOf" srcId="{52A81160-45B0-4C7B-B940-CEA7AA2E9AE2}" destId="{A0255C02-9341-4EE2-824F-B1805C1FC302}" srcOrd="2" destOrd="0" presId="urn:microsoft.com/office/officeart/2005/8/layout/hProcess7"/>
    <dgm:cxn modelId="{A232C231-E076-43A0-83D4-1C4CAFC78F26}" type="presParOf" srcId="{DE73CB92-172F-41D0-B27C-D5D238600DF5}" destId="{FEC11E6A-8D15-432F-A614-1B1AE667122F}" srcOrd="3" destOrd="0" presId="urn:microsoft.com/office/officeart/2005/8/layout/hProcess7"/>
    <dgm:cxn modelId="{E0D44B45-D3C3-45FE-BF00-80396D448E72}" type="presParOf" srcId="{DE73CB92-172F-41D0-B27C-D5D238600DF5}" destId="{135759CB-93B6-4745-B8BA-0D7BC5640112}" srcOrd="4" destOrd="0" presId="urn:microsoft.com/office/officeart/2005/8/layout/hProcess7"/>
    <dgm:cxn modelId="{88B122B4-57EB-438A-AA3B-7A66FFD330B5}" type="presParOf" srcId="{135759CB-93B6-4745-B8BA-0D7BC5640112}" destId="{A68D072D-19A2-4ED6-BE9C-82533B8395BC}" srcOrd="0" destOrd="0" presId="urn:microsoft.com/office/officeart/2005/8/layout/hProcess7"/>
    <dgm:cxn modelId="{BFFDD6C9-AE5A-4EE6-B16D-88CC05BA1785}" type="presParOf" srcId="{135759CB-93B6-4745-B8BA-0D7BC5640112}" destId="{75D20B54-40C1-4A03-BE36-E9E9148011A1}" srcOrd="1" destOrd="0" presId="urn:microsoft.com/office/officeart/2005/8/layout/hProcess7"/>
    <dgm:cxn modelId="{8DF8910A-C88D-4778-BF41-C3F4F7470F06}" type="presParOf" srcId="{135759CB-93B6-4745-B8BA-0D7BC5640112}" destId="{001FE73A-F97A-44CD-A4D8-930EF4F8D977}" srcOrd="2" destOrd="0" presId="urn:microsoft.com/office/officeart/2005/8/layout/hProcess7"/>
    <dgm:cxn modelId="{62D26590-0D72-415E-9891-EDB28CB40EE0}" type="presParOf" srcId="{DE73CB92-172F-41D0-B27C-D5D238600DF5}" destId="{D9AD58FF-A49A-444A-AEAD-624DB4E2772A}" srcOrd="5" destOrd="0" presId="urn:microsoft.com/office/officeart/2005/8/layout/hProcess7"/>
    <dgm:cxn modelId="{B9DD2CD1-6A6B-4C1B-804E-D8864BEF91CD}" type="presParOf" srcId="{DE73CB92-172F-41D0-B27C-D5D238600DF5}" destId="{78D616DF-A662-4112-B23C-A30EAC87ED02}" srcOrd="6" destOrd="0" presId="urn:microsoft.com/office/officeart/2005/8/layout/hProcess7"/>
    <dgm:cxn modelId="{C02246D1-06CF-49DD-A0C1-E251AA5ED0A0}" type="presParOf" srcId="{78D616DF-A662-4112-B23C-A30EAC87ED02}" destId="{30EF0BDD-6A4A-4AB3-88FC-447C41C11D5C}" srcOrd="0" destOrd="0" presId="urn:microsoft.com/office/officeart/2005/8/layout/hProcess7"/>
    <dgm:cxn modelId="{9576ADF1-74C8-45B3-897C-B38611B7DB36}" type="presParOf" srcId="{78D616DF-A662-4112-B23C-A30EAC87ED02}" destId="{95702E32-AF20-481C-8ED7-33156A0524ED}" srcOrd="1" destOrd="0" presId="urn:microsoft.com/office/officeart/2005/8/layout/hProcess7"/>
    <dgm:cxn modelId="{D157A0FC-2F96-46C4-8583-5B9ACBF333B7}" type="presParOf" srcId="{78D616DF-A662-4112-B23C-A30EAC87ED02}" destId="{150906C0-47DB-4676-8685-2E591659B1E5}" srcOrd="2" destOrd="0" presId="urn:microsoft.com/office/officeart/2005/8/layout/hProcess7"/>
    <dgm:cxn modelId="{CF55EF97-2378-44BE-A9E0-508526015FBF}" type="presParOf" srcId="{DE73CB92-172F-41D0-B27C-D5D238600DF5}" destId="{88EC25F0-74ED-406B-99BD-CB2DA66C010C}" srcOrd="7" destOrd="0" presId="urn:microsoft.com/office/officeart/2005/8/layout/hProcess7"/>
    <dgm:cxn modelId="{CB48F09B-5C1D-432B-B41D-4CEDE427070B}" type="presParOf" srcId="{DE73CB92-172F-41D0-B27C-D5D238600DF5}" destId="{E8DA6C0F-374C-4532-A565-88F2BE70C941}" srcOrd="8" destOrd="0" presId="urn:microsoft.com/office/officeart/2005/8/layout/hProcess7"/>
    <dgm:cxn modelId="{6DC6C803-2FD7-4FD8-9AF6-DD3DDF58BCF7}" type="presParOf" srcId="{E8DA6C0F-374C-4532-A565-88F2BE70C941}" destId="{3FDBB77F-EA9C-4DD2-9399-1FA48C76EE76}" srcOrd="0" destOrd="0" presId="urn:microsoft.com/office/officeart/2005/8/layout/hProcess7"/>
    <dgm:cxn modelId="{8F976886-840E-407A-96F5-323C4894C931}" type="presParOf" srcId="{E8DA6C0F-374C-4532-A565-88F2BE70C941}" destId="{83A78F38-008F-4797-B918-5851749DEF77}" srcOrd="1" destOrd="0" presId="urn:microsoft.com/office/officeart/2005/8/layout/hProcess7"/>
    <dgm:cxn modelId="{B016E736-4484-4378-98A0-133DFAC5F737}" type="presParOf" srcId="{E8DA6C0F-374C-4532-A565-88F2BE70C941}" destId="{0C51B5E5-92C2-4D88-94C4-9486DC5BA10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4A33D5-019E-41BC-BEDE-7BC860B2C1B3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E1C1DB-9408-40D3-9ECA-230AB5607384}">
      <dgm:prSet phldrT="[Text]"/>
      <dgm:spPr/>
      <dgm:t>
        <a:bodyPr/>
        <a:lstStyle/>
        <a:p>
          <a:r>
            <a:rPr lang="en-US" dirty="0"/>
            <a:t>FINANCIAL INCLUSION</a:t>
          </a:r>
        </a:p>
      </dgm:t>
    </dgm:pt>
    <dgm:pt modelId="{92FEF838-EEE1-4ECB-9A6D-6B51AF67FAE9}" type="parTrans" cxnId="{2AA31693-AC70-48D0-8CA4-9B42C7CA2D82}">
      <dgm:prSet/>
      <dgm:spPr/>
      <dgm:t>
        <a:bodyPr/>
        <a:lstStyle/>
        <a:p>
          <a:endParaRPr lang="en-US"/>
        </a:p>
      </dgm:t>
    </dgm:pt>
    <dgm:pt modelId="{E2495E47-38D5-4613-99D6-F9B979067215}" type="sibTrans" cxnId="{2AA31693-AC70-48D0-8CA4-9B42C7CA2D82}">
      <dgm:prSet/>
      <dgm:spPr/>
      <dgm:t>
        <a:bodyPr/>
        <a:lstStyle/>
        <a:p>
          <a:endParaRPr lang="en-US"/>
        </a:p>
      </dgm:t>
    </dgm:pt>
    <dgm:pt modelId="{9DD9BAC2-0A2D-4653-ABE2-D68833A1A77F}">
      <dgm:prSet phldrT="[Text]"/>
      <dgm:spPr/>
      <dgm:t>
        <a:bodyPr/>
        <a:lstStyle/>
        <a:p>
          <a:r>
            <a:rPr lang="en-US" dirty="0"/>
            <a:t>Access to financial services</a:t>
          </a:r>
        </a:p>
      </dgm:t>
    </dgm:pt>
    <dgm:pt modelId="{9E11F0FC-C679-413E-988E-B8100FFFCC4D}" type="parTrans" cxnId="{1529FA2F-86E1-4B63-8D1D-7225EDD55E04}">
      <dgm:prSet/>
      <dgm:spPr/>
      <dgm:t>
        <a:bodyPr/>
        <a:lstStyle/>
        <a:p>
          <a:endParaRPr lang="en-US"/>
        </a:p>
      </dgm:t>
    </dgm:pt>
    <dgm:pt modelId="{4EE471E6-A231-4315-8328-3AD0F3109396}" type="sibTrans" cxnId="{1529FA2F-86E1-4B63-8D1D-7225EDD55E04}">
      <dgm:prSet/>
      <dgm:spPr/>
      <dgm:t>
        <a:bodyPr/>
        <a:lstStyle/>
        <a:p>
          <a:endParaRPr lang="en-US"/>
        </a:p>
      </dgm:t>
    </dgm:pt>
    <dgm:pt modelId="{CDCB303D-F587-4068-9C96-E08CEF838B8B}">
      <dgm:prSet phldrT="[Text]"/>
      <dgm:spPr/>
      <dgm:t>
        <a:bodyPr/>
        <a:lstStyle/>
        <a:p>
          <a:r>
            <a:rPr lang="en-US" dirty="0"/>
            <a:t>SPUR ECONOMIC ACTIVITIES</a:t>
          </a:r>
        </a:p>
      </dgm:t>
    </dgm:pt>
    <dgm:pt modelId="{1FCD0537-74AD-4836-ACE0-7ECDCB5BE7A7}" type="parTrans" cxnId="{1B28989E-2DD8-4FEE-ACE5-699C28156869}">
      <dgm:prSet/>
      <dgm:spPr/>
      <dgm:t>
        <a:bodyPr/>
        <a:lstStyle/>
        <a:p>
          <a:endParaRPr lang="en-US"/>
        </a:p>
      </dgm:t>
    </dgm:pt>
    <dgm:pt modelId="{38BF2FA1-6D96-48C6-9049-34938C22EDF7}" type="sibTrans" cxnId="{1B28989E-2DD8-4FEE-ACE5-699C28156869}">
      <dgm:prSet/>
      <dgm:spPr/>
      <dgm:t>
        <a:bodyPr/>
        <a:lstStyle/>
        <a:p>
          <a:endParaRPr lang="en-US"/>
        </a:p>
      </dgm:t>
    </dgm:pt>
    <dgm:pt modelId="{96940C37-08C7-4C57-8373-A1C60C246649}">
      <dgm:prSet phldrT="[Text]"/>
      <dgm:spPr/>
      <dgm:t>
        <a:bodyPr/>
        <a:lstStyle/>
        <a:p>
          <a:r>
            <a:rPr lang="en-US" dirty="0"/>
            <a:t>SMEs funding avenue</a:t>
          </a:r>
        </a:p>
      </dgm:t>
    </dgm:pt>
    <dgm:pt modelId="{8580823E-D472-40D3-BD83-00735F6A17A3}" type="parTrans" cxnId="{4AA013DB-E6A4-4732-B90B-9204ED921B41}">
      <dgm:prSet/>
      <dgm:spPr/>
      <dgm:t>
        <a:bodyPr/>
        <a:lstStyle/>
        <a:p>
          <a:endParaRPr lang="en-US"/>
        </a:p>
      </dgm:t>
    </dgm:pt>
    <dgm:pt modelId="{E1C58B9E-CB6A-4DB8-A23C-C5E0BAF00066}" type="sibTrans" cxnId="{4AA013DB-E6A4-4732-B90B-9204ED921B41}">
      <dgm:prSet/>
      <dgm:spPr/>
      <dgm:t>
        <a:bodyPr/>
        <a:lstStyle/>
        <a:p>
          <a:endParaRPr lang="en-US"/>
        </a:p>
      </dgm:t>
    </dgm:pt>
    <dgm:pt modelId="{816032E7-59A3-446C-92D9-DDE794235EF6}">
      <dgm:prSet phldrT="[Text]"/>
      <dgm:spPr/>
      <dgm:t>
        <a:bodyPr/>
        <a:lstStyle/>
        <a:p>
          <a:r>
            <a:rPr lang="en-US" dirty="0"/>
            <a:t>INFRASTRUCTURE FUNDING</a:t>
          </a:r>
        </a:p>
      </dgm:t>
    </dgm:pt>
    <dgm:pt modelId="{D38E08BB-F1E9-42C8-9BA6-6899D0F6A140}" type="parTrans" cxnId="{0421DAC6-D5D9-49BB-8C5B-30D5870094D9}">
      <dgm:prSet/>
      <dgm:spPr/>
      <dgm:t>
        <a:bodyPr/>
        <a:lstStyle/>
        <a:p>
          <a:endParaRPr lang="en-US"/>
        </a:p>
      </dgm:t>
    </dgm:pt>
    <dgm:pt modelId="{D1DDA74C-C751-4A29-B000-80682FFD972B}" type="sibTrans" cxnId="{0421DAC6-D5D9-49BB-8C5B-30D5870094D9}">
      <dgm:prSet/>
      <dgm:spPr/>
      <dgm:t>
        <a:bodyPr/>
        <a:lstStyle/>
        <a:p>
          <a:endParaRPr lang="en-US"/>
        </a:p>
      </dgm:t>
    </dgm:pt>
    <dgm:pt modelId="{CE7D7548-740C-40BF-897B-FA648809C516}">
      <dgm:prSet phldrT="[Text]"/>
      <dgm:spPr/>
      <dgm:t>
        <a:bodyPr/>
        <a:lstStyle/>
        <a:p>
          <a:r>
            <a:rPr lang="en-US" dirty="0"/>
            <a:t>Sukuk/funds/project financing</a:t>
          </a:r>
        </a:p>
      </dgm:t>
    </dgm:pt>
    <dgm:pt modelId="{73A39554-7890-4574-A73A-1484EA6DFB2C}" type="sibTrans" cxnId="{96C6C776-B454-445E-9726-8842F2E5147E}">
      <dgm:prSet/>
      <dgm:spPr/>
      <dgm:t>
        <a:bodyPr/>
        <a:lstStyle/>
        <a:p>
          <a:endParaRPr lang="en-US"/>
        </a:p>
      </dgm:t>
    </dgm:pt>
    <dgm:pt modelId="{B2F5B6FB-CF00-4C68-9B81-316D3098B876}" type="parTrans" cxnId="{96C6C776-B454-445E-9726-8842F2E5147E}">
      <dgm:prSet/>
      <dgm:spPr/>
      <dgm:t>
        <a:bodyPr/>
        <a:lstStyle/>
        <a:p>
          <a:endParaRPr lang="en-US"/>
        </a:p>
      </dgm:t>
    </dgm:pt>
    <dgm:pt modelId="{961277AB-4D86-4522-AF53-3133EDB6E4FC}" type="pres">
      <dgm:prSet presAssocID="{A24A33D5-019E-41BC-BEDE-7BC860B2C1B3}" presName="Name0" presStyleCnt="0">
        <dgm:presLayoutVars>
          <dgm:dir/>
          <dgm:animLvl val="lvl"/>
          <dgm:resizeHandles val="exact"/>
        </dgm:presLayoutVars>
      </dgm:prSet>
      <dgm:spPr/>
    </dgm:pt>
    <dgm:pt modelId="{34FBCFC7-1438-4FA6-B8CD-0555B92CA6C8}" type="pres">
      <dgm:prSet presAssocID="{E2E1C1DB-9408-40D3-9ECA-230AB5607384}" presName="composite" presStyleCnt="0"/>
      <dgm:spPr/>
    </dgm:pt>
    <dgm:pt modelId="{8ECCA74D-4581-4698-8358-9C20AEDE7C36}" type="pres">
      <dgm:prSet presAssocID="{E2E1C1DB-9408-40D3-9ECA-230AB560738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A5F614B-CB69-411A-A458-5B88C9138F27}" type="pres">
      <dgm:prSet presAssocID="{E2E1C1DB-9408-40D3-9ECA-230AB5607384}" presName="desTx" presStyleLbl="alignAccFollowNode1" presStyleIdx="0" presStyleCnt="3">
        <dgm:presLayoutVars>
          <dgm:bulletEnabled val="1"/>
        </dgm:presLayoutVars>
      </dgm:prSet>
      <dgm:spPr/>
    </dgm:pt>
    <dgm:pt modelId="{729ABB7D-39F1-490D-9B68-CA9D210CF14A}" type="pres">
      <dgm:prSet presAssocID="{E2495E47-38D5-4613-99D6-F9B979067215}" presName="space" presStyleCnt="0"/>
      <dgm:spPr/>
    </dgm:pt>
    <dgm:pt modelId="{D596B2C7-5709-43B4-9979-6580FC1B9818}" type="pres">
      <dgm:prSet presAssocID="{CDCB303D-F587-4068-9C96-E08CEF838B8B}" presName="composite" presStyleCnt="0"/>
      <dgm:spPr/>
    </dgm:pt>
    <dgm:pt modelId="{D894C921-285F-426B-B0E9-F7F736008465}" type="pres">
      <dgm:prSet presAssocID="{CDCB303D-F587-4068-9C96-E08CEF838B8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74F8DFF-AE3A-4C23-BB1C-1A252D3A0DEA}" type="pres">
      <dgm:prSet presAssocID="{CDCB303D-F587-4068-9C96-E08CEF838B8B}" presName="desTx" presStyleLbl="alignAccFollowNode1" presStyleIdx="1" presStyleCnt="3" custLinFactNeighborY="3397">
        <dgm:presLayoutVars>
          <dgm:bulletEnabled val="1"/>
        </dgm:presLayoutVars>
      </dgm:prSet>
      <dgm:spPr/>
    </dgm:pt>
    <dgm:pt modelId="{996BCB1D-DACC-4454-B865-26075B2EAD48}" type="pres">
      <dgm:prSet presAssocID="{38BF2FA1-6D96-48C6-9049-34938C22EDF7}" presName="space" presStyleCnt="0"/>
      <dgm:spPr/>
    </dgm:pt>
    <dgm:pt modelId="{F8D602A2-470C-41A6-9E34-04B2FA6387A1}" type="pres">
      <dgm:prSet presAssocID="{816032E7-59A3-446C-92D9-DDE794235EF6}" presName="composite" presStyleCnt="0"/>
      <dgm:spPr/>
    </dgm:pt>
    <dgm:pt modelId="{C5F0A7BA-09B6-4DED-9BE2-CA41CAB3B7A4}" type="pres">
      <dgm:prSet presAssocID="{816032E7-59A3-446C-92D9-DDE794235EF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C8E67BF-E57E-427A-BF11-FE3C26C95912}" type="pres">
      <dgm:prSet presAssocID="{816032E7-59A3-446C-92D9-DDE794235EF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862F90C-CF4D-41A1-B46C-41610AA219B2}" type="presOf" srcId="{9DD9BAC2-0A2D-4653-ABE2-D68833A1A77F}" destId="{EA5F614B-CB69-411A-A458-5B88C9138F27}" srcOrd="0" destOrd="0" presId="urn:microsoft.com/office/officeart/2005/8/layout/hList1"/>
    <dgm:cxn modelId="{D5CB031F-1BB8-401B-87A4-D15C92FE9011}" type="presOf" srcId="{816032E7-59A3-446C-92D9-DDE794235EF6}" destId="{C5F0A7BA-09B6-4DED-9BE2-CA41CAB3B7A4}" srcOrd="0" destOrd="0" presId="urn:microsoft.com/office/officeart/2005/8/layout/hList1"/>
    <dgm:cxn modelId="{1529FA2F-86E1-4B63-8D1D-7225EDD55E04}" srcId="{E2E1C1DB-9408-40D3-9ECA-230AB5607384}" destId="{9DD9BAC2-0A2D-4653-ABE2-D68833A1A77F}" srcOrd="0" destOrd="0" parTransId="{9E11F0FC-C679-413E-988E-B8100FFFCC4D}" sibTransId="{4EE471E6-A231-4315-8328-3AD0F3109396}"/>
    <dgm:cxn modelId="{8E577F5B-0F87-4361-AB76-C50632DF0BDD}" type="presOf" srcId="{96940C37-08C7-4C57-8373-A1C60C246649}" destId="{574F8DFF-AE3A-4C23-BB1C-1A252D3A0DEA}" srcOrd="0" destOrd="0" presId="urn:microsoft.com/office/officeart/2005/8/layout/hList1"/>
    <dgm:cxn modelId="{D3E4555C-7071-4ABB-871E-3DD363342BA0}" type="presOf" srcId="{A24A33D5-019E-41BC-BEDE-7BC860B2C1B3}" destId="{961277AB-4D86-4522-AF53-3133EDB6E4FC}" srcOrd="0" destOrd="0" presId="urn:microsoft.com/office/officeart/2005/8/layout/hList1"/>
    <dgm:cxn modelId="{8C5F6464-8BB8-4F25-A00B-28214CFB63BE}" type="presOf" srcId="{CDCB303D-F587-4068-9C96-E08CEF838B8B}" destId="{D894C921-285F-426B-B0E9-F7F736008465}" srcOrd="0" destOrd="0" presId="urn:microsoft.com/office/officeart/2005/8/layout/hList1"/>
    <dgm:cxn modelId="{C3038348-056B-46A5-B716-9762ECF89831}" type="presOf" srcId="{CE7D7548-740C-40BF-897B-FA648809C516}" destId="{DC8E67BF-E57E-427A-BF11-FE3C26C95912}" srcOrd="0" destOrd="0" presId="urn:microsoft.com/office/officeart/2005/8/layout/hList1"/>
    <dgm:cxn modelId="{FBCDBB4A-3538-40AE-AC69-8B174CF1BD57}" type="presOf" srcId="{E2E1C1DB-9408-40D3-9ECA-230AB5607384}" destId="{8ECCA74D-4581-4698-8358-9C20AEDE7C36}" srcOrd="0" destOrd="0" presId="urn:microsoft.com/office/officeart/2005/8/layout/hList1"/>
    <dgm:cxn modelId="{96C6C776-B454-445E-9726-8842F2E5147E}" srcId="{816032E7-59A3-446C-92D9-DDE794235EF6}" destId="{CE7D7548-740C-40BF-897B-FA648809C516}" srcOrd="0" destOrd="0" parTransId="{B2F5B6FB-CF00-4C68-9B81-316D3098B876}" sibTransId="{73A39554-7890-4574-A73A-1484EA6DFB2C}"/>
    <dgm:cxn modelId="{2AA31693-AC70-48D0-8CA4-9B42C7CA2D82}" srcId="{A24A33D5-019E-41BC-BEDE-7BC860B2C1B3}" destId="{E2E1C1DB-9408-40D3-9ECA-230AB5607384}" srcOrd="0" destOrd="0" parTransId="{92FEF838-EEE1-4ECB-9A6D-6B51AF67FAE9}" sibTransId="{E2495E47-38D5-4613-99D6-F9B979067215}"/>
    <dgm:cxn modelId="{1B28989E-2DD8-4FEE-ACE5-699C28156869}" srcId="{A24A33D5-019E-41BC-BEDE-7BC860B2C1B3}" destId="{CDCB303D-F587-4068-9C96-E08CEF838B8B}" srcOrd="1" destOrd="0" parTransId="{1FCD0537-74AD-4836-ACE0-7ECDCB5BE7A7}" sibTransId="{38BF2FA1-6D96-48C6-9049-34938C22EDF7}"/>
    <dgm:cxn modelId="{0421DAC6-D5D9-49BB-8C5B-30D5870094D9}" srcId="{A24A33D5-019E-41BC-BEDE-7BC860B2C1B3}" destId="{816032E7-59A3-446C-92D9-DDE794235EF6}" srcOrd="2" destOrd="0" parTransId="{D38E08BB-F1E9-42C8-9BA6-6899D0F6A140}" sibTransId="{D1DDA74C-C751-4A29-B000-80682FFD972B}"/>
    <dgm:cxn modelId="{4AA013DB-E6A4-4732-B90B-9204ED921B41}" srcId="{CDCB303D-F587-4068-9C96-E08CEF838B8B}" destId="{96940C37-08C7-4C57-8373-A1C60C246649}" srcOrd="0" destOrd="0" parTransId="{8580823E-D472-40D3-BD83-00735F6A17A3}" sibTransId="{E1C58B9E-CB6A-4DB8-A23C-C5E0BAF00066}"/>
    <dgm:cxn modelId="{227644AB-D421-49C8-8963-EB7E6F61A521}" type="presParOf" srcId="{961277AB-4D86-4522-AF53-3133EDB6E4FC}" destId="{34FBCFC7-1438-4FA6-B8CD-0555B92CA6C8}" srcOrd="0" destOrd="0" presId="urn:microsoft.com/office/officeart/2005/8/layout/hList1"/>
    <dgm:cxn modelId="{EC918140-A9CD-4C43-B3A8-DE12FDE256AC}" type="presParOf" srcId="{34FBCFC7-1438-4FA6-B8CD-0555B92CA6C8}" destId="{8ECCA74D-4581-4698-8358-9C20AEDE7C36}" srcOrd="0" destOrd="0" presId="urn:microsoft.com/office/officeart/2005/8/layout/hList1"/>
    <dgm:cxn modelId="{7B9FC719-79D6-4EE8-968F-095754D88814}" type="presParOf" srcId="{34FBCFC7-1438-4FA6-B8CD-0555B92CA6C8}" destId="{EA5F614B-CB69-411A-A458-5B88C9138F27}" srcOrd="1" destOrd="0" presId="urn:microsoft.com/office/officeart/2005/8/layout/hList1"/>
    <dgm:cxn modelId="{CCA8951E-577E-4450-848F-21AEDC6A623A}" type="presParOf" srcId="{961277AB-4D86-4522-AF53-3133EDB6E4FC}" destId="{729ABB7D-39F1-490D-9B68-CA9D210CF14A}" srcOrd="1" destOrd="0" presId="urn:microsoft.com/office/officeart/2005/8/layout/hList1"/>
    <dgm:cxn modelId="{41957AD0-7535-4370-91F3-AEC6543BF37C}" type="presParOf" srcId="{961277AB-4D86-4522-AF53-3133EDB6E4FC}" destId="{D596B2C7-5709-43B4-9979-6580FC1B9818}" srcOrd="2" destOrd="0" presId="urn:microsoft.com/office/officeart/2005/8/layout/hList1"/>
    <dgm:cxn modelId="{81364328-AF67-484D-BDCD-A2089EFCEC7F}" type="presParOf" srcId="{D596B2C7-5709-43B4-9979-6580FC1B9818}" destId="{D894C921-285F-426B-B0E9-F7F736008465}" srcOrd="0" destOrd="0" presId="urn:microsoft.com/office/officeart/2005/8/layout/hList1"/>
    <dgm:cxn modelId="{89659A83-0242-49D5-A50A-CC63238E1913}" type="presParOf" srcId="{D596B2C7-5709-43B4-9979-6580FC1B9818}" destId="{574F8DFF-AE3A-4C23-BB1C-1A252D3A0DEA}" srcOrd="1" destOrd="0" presId="urn:microsoft.com/office/officeart/2005/8/layout/hList1"/>
    <dgm:cxn modelId="{13D01AB6-F3D8-47F9-8267-1D01EF820C10}" type="presParOf" srcId="{961277AB-4D86-4522-AF53-3133EDB6E4FC}" destId="{996BCB1D-DACC-4454-B865-26075B2EAD48}" srcOrd="3" destOrd="0" presId="urn:microsoft.com/office/officeart/2005/8/layout/hList1"/>
    <dgm:cxn modelId="{AB5FE533-2854-433D-A819-720F6CE12502}" type="presParOf" srcId="{961277AB-4D86-4522-AF53-3133EDB6E4FC}" destId="{F8D602A2-470C-41A6-9E34-04B2FA6387A1}" srcOrd="4" destOrd="0" presId="urn:microsoft.com/office/officeart/2005/8/layout/hList1"/>
    <dgm:cxn modelId="{826E3904-D7FB-410F-ADCB-29B96CE5116C}" type="presParOf" srcId="{F8D602A2-470C-41A6-9E34-04B2FA6387A1}" destId="{C5F0A7BA-09B6-4DED-9BE2-CA41CAB3B7A4}" srcOrd="0" destOrd="0" presId="urn:microsoft.com/office/officeart/2005/8/layout/hList1"/>
    <dgm:cxn modelId="{6CF177E2-0174-482F-927C-54775DB82FCF}" type="presParOf" srcId="{F8D602A2-470C-41A6-9E34-04B2FA6387A1}" destId="{DC8E67BF-E57E-427A-BF11-FE3C26C959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F17497-9F07-43CF-8C03-2F66347AE708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B9BA6B-7AFE-483D-9087-680B6F8044D7}">
      <dgm:prSet phldrT="[Text]"/>
      <dgm:spPr/>
      <dgm:t>
        <a:bodyPr/>
        <a:lstStyle/>
        <a:p>
          <a:r>
            <a:rPr lang="en-US" dirty="0"/>
            <a:t>POVERTY IN AFRICA</a:t>
          </a:r>
        </a:p>
      </dgm:t>
    </dgm:pt>
    <dgm:pt modelId="{781A707E-69A6-4F56-A62E-93EE53BF375F}" type="parTrans" cxnId="{3B252152-F4DD-41E7-9D5E-D756935908F1}">
      <dgm:prSet/>
      <dgm:spPr/>
      <dgm:t>
        <a:bodyPr/>
        <a:lstStyle/>
        <a:p>
          <a:endParaRPr lang="en-US"/>
        </a:p>
      </dgm:t>
    </dgm:pt>
    <dgm:pt modelId="{03E24760-10EF-47EE-AC97-B85EE4AF2689}" type="sibTrans" cxnId="{3B252152-F4DD-41E7-9D5E-D756935908F1}">
      <dgm:prSet/>
      <dgm:spPr/>
      <dgm:t>
        <a:bodyPr/>
        <a:lstStyle/>
        <a:p>
          <a:endParaRPr lang="en-US"/>
        </a:p>
      </dgm:t>
    </dgm:pt>
    <dgm:pt modelId="{8B3E2D60-FCBC-4C04-A763-DE5419C372A3}">
      <dgm:prSet phldrT="[Text]"/>
      <dgm:spPr/>
      <dgm:t>
        <a:bodyPr/>
        <a:lstStyle/>
        <a:p>
          <a:r>
            <a:rPr lang="en-US" dirty="0"/>
            <a:t>Of the 1.2 billion who live on less than a dollar per day, 24.3% are in sub-Saharan Africa</a:t>
          </a:r>
        </a:p>
      </dgm:t>
    </dgm:pt>
    <dgm:pt modelId="{AEB02904-2C51-4692-BCA6-798B55183A3A}" type="parTrans" cxnId="{08F72C9B-960B-40DB-87E9-3B6CE885EA91}">
      <dgm:prSet/>
      <dgm:spPr/>
      <dgm:t>
        <a:bodyPr/>
        <a:lstStyle/>
        <a:p>
          <a:endParaRPr lang="en-US"/>
        </a:p>
      </dgm:t>
    </dgm:pt>
    <dgm:pt modelId="{9FF90A04-DE0C-4E94-95A5-221A367A13D9}" type="sibTrans" cxnId="{08F72C9B-960B-40DB-87E9-3B6CE885EA91}">
      <dgm:prSet/>
      <dgm:spPr/>
      <dgm:t>
        <a:bodyPr/>
        <a:lstStyle/>
        <a:p>
          <a:endParaRPr lang="en-US"/>
        </a:p>
      </dgm:t>
    </dgm:pt>
    <dgm:pt modelId="{B3EA623F-CB0A-4CAE-9D62-8B508ADB071A}">
      <dgm:prSet phldrT="[Text]"/>
      <dgm:spPr/>
      <dgm:t>
        <a:bodyPr/>
        <a:lstStyle/>
        <a:p>
          <a:r>
            <a:rPr lang="en-US" dirty="0"/>
            <a:t>Severe Economic hardship and  deteriorating levels of economic performance</a:t>
          </a:r>
        </a:p>
      </dgm:t>
    </dgm:pt>
    <dgm:pt modelId="{C2801711-840F-4B6F-B386-67713ED917A0}" type="parTrans" cxnId="{065BD309-6071-482D-A4CC-8E085E6695F6}">
      <dgm:prSet/>
      <dgm:spPr/>
      <dgm:t>
        <a:bodyPr/>
        <a:lstStyle/>
        <a:p>
          <a:endParaRPr lang="en-US"/>
        </a:p>
      </dgm:t>
    </dgm:pt>
    <dgm:pt modelId="{DC6CA4BD-FAFF-4C0E-A488-EFD45818A55F}" type="sibTrans" cxnId="{065BD309-6071-482D-A4CC-8E085E6695F6}">
      <dgm:prSet/>
      <dgm:spPr/>
      <dgm:t>
        <a:bodyPr/>
        <a:lstStyle/>
        <a:p>
          <a:endParaRPr lang="en-US"/>
        </a:p>
      </dgm:t>
    </dgm:pt>
    <dgm:pt modelId="{4FF6C65A-67A8-475C-8363-C0D43E923DE4}">
      <dgm:prSet phldrT="[Text]"/>
      <dgm:spPr/>
      <dgm:t>
        <a:bodyPr/>
        <a:lstStyle/>
        <a:p>
          <a:r>
            <a:rPr lang="en-US" dirty="0"/>
            <a:t>34 of the 50 nations on the UN list of least developed countries are in Africa</a:t>
          </a:r>
        </a:p>
      </dgm:t>
    </dgm:pt>
    <dgm:pt modelId="{A6BB7ED8-73AB-47EB-9883-FEAC69917C2E}" type="parTrans" cxnId="{3CD1A470-2690-4D05-87B5-B90C91AF14FF}">
      <dgm:prSet/>
      <dgm:spPr/>
      <dgm:t>
        <a:bodyPr/>
        <a:lstStyle/>
        <a:p>
          <a:endParaRPr lang="en-US"/>
        </a:p>
      </dgm:t>
    </dgm:pt>
    <dgm:pt modelId="{32560CED-918C-4214-8CCB-EF97A640B801}" type="sibTrans" cxnId="{3CD1A470-2690-4D05-87B5-B90C91AF14FF}">
      <dgm:prSet/>
      <dgm:spPr/>
      <dgm:t>
        <a:bodyPr/>
        <a:lstStyle/>
        <a:p>
          <a:endParaRPr lang="en-US"/>
        </a:p>
      </dgm:t>
    </dgm:pt>
    <dgm:pt modelId="{22232AA4-4F54-48E5-A586-7CB7D94D4BEB}" type="pres">
      <dgm:prSet presAssocID="{06F17497-9F07-43CF-8C03-2F66347AE70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73FF1B-21EB-44B9-938A-3FCFB77CB78F}" type="pres">
      <dgm:prSet presAssocID="{8AB9BA6B-7AFE-483D-9087-680B6F8044D7}" presName="centerShape" presStyleLbl="node0" presStyleIdx="0" presStyleCnt="1"/>
      <dgm:spPr/>
    </dgm:pt>
    <dgm:pt modelId="{443B9889-7CDE-4F77-AFB8-49D4C8CC0525}" type="pres">
      <dgm:prSet presAssocID="{AEB02904-2C51-4692-BCA6-798B55183A3A}" presName="parTrans" presStyleLbl="bgSibTrans2D1" presStyleIdx="0" presStyleCnt="3"/>
      <dgm:spPr/>
    </dgm:pt>
    <dgm:pt modelId="{C92FC2C4-1B17-4F99-940B-D404A9A00C85}" type="pres">
      <dgm:prSet presAssocID="{8B3E2D60-FCBC-4C04-A763-DE5419C372A3}" presName="node" presStyleLbl="node1" presStyleIdx="0" presStyleCnt="3">
        <dgm:presLayoutVars>
          <dgm:bulletEnabled val="1"/>
        </dgm:presLayoutVars>
      </dgm:prSet>
      <dgm:spPr/>
    </dgm:pt>
    <dgm:pt modelId="{210C7C16-A2E5-4D1E-9DD4-A761C8FD487F}" type="pres">
      <dgm:prSet presAssocID="{C2801711-840F-4B6F-B386-67713ED917A0}" presName="parTrans" presStyleLbl="bgSibTrans2D1" presStyleIdx="1" presStyleCnt="3"/>
      <dgm:spPr/>
    </dgm:pt>
    <dgm:pt modelId="{07A890AD-887B-4AAB-91FA-5357C4E7DC0E}" type="pres">
      <dgm:prSet presAssocID="{B3EA623F-CB0A-4CAE-9D62-8B508ADB071A}" presName="node" presStyleLbl="node1" presStyleIdx="1" presStyleCnt="3">
        <dgm:presLayoutVars>
          <dgm:bulletEnabled val="1"/>
        </dgm:presLayoutVars>
      </dgm:prSet>
      <dgm:spPr/>
    </dgm:pt>
    <dgm:pt modelId="{F43B1F44-DB7A-4C48-97E8-36CE6C5C3484}" type="pres">
      <dgm:prSet presAssocID="{A6BB7ED8-73AB-47EB-9883-FEAC69917C2E}" presName="parTrans" presStyleLbl="bgSibTrans2D1" presStyleIdx="2" presStyleCnt="3"/>
      <dgm:spPr/>
    </dgm:pt>
    <dgm:pt modelId="{2423C9DA-99F5-426B-BAFB-AB04B0A44FFD}" type="pres">
      <dgm:prSet presAssocID="{4FF6C65A-67A8-475C-8363-C0D43E923DE4}" presName="node" presStyleLbl="node1" presStyleIdx="2" presStyleCnt="3">
        <dgm:presLayoutVars>
          <dgm:bulletEnabled val="1"/>
        </dgm:presLayoutVars>
      </dgm:prSet>
      <dgm:spPr/>
    </dgm:pt>
  </dgm:ptLst>
  <dgm:cxnLst>
    <dgm:cxn modelId="{E54CC108-BB58-4489-8B46-4CF3E83C11A0}" type="presOf" srcId="{C2801711-840F-4B6F-B386-67713ED917A0}" destId="{210C7C16-A2E5-4D1E-9DD4-A761C8FD487F}" srcOrd="0" destOrd="0" presId="urn:microsoft.com/office/officeart/2005/8/layout/radial4"/>
    <dgm:cxn modelId="{065BD309-6071-482D-A4CC-8E085E6695F6}" srcId="{8AB9BA6B-7AFE-483D-9087-680B6F8044D7}" destId="{B3EA623F-CB0A-4CAE-9D62-8B508ADB071A}" srcOrd="1" destOrd="0" parTransId="{C2801711-840F-4B6F-B386-67713ED917A0}" sibTransId="{DC6CA4BD-FAFF-4C0E-A488-EFD45818A55F}"/>
    <dgm:cxn modelId="{EFB8B25F-0D7B-48FE-BE34-66A232FC9428}" type="presOf" srcId="{AEB02904-2C51-4692-BCA6-798B55183A3A}" destId="{443B9889-7CDE-4F77-AFB8-49D4C8CC0525}" srcOrd="0" destOrd="0" presId="urn:microsoft.com/office/officeart/2005/8/layout/radial4"/>
    <dgm:cxn modelId="{3CD1A470-2690-4D05-87B5-B90C91AF14FF}" srcId="{8AB9BA6B-7AFE-483D-9087-680B6F8044D7}" destId="{4FF6C65A-67A8-475C-8363-C0D43E923DE4}" srcOrd="2" destOrd="0" parTransId="{A6BB7ED8-73AB-47EB-9883-FEAC69917C2E}" sibTransId="{32560CED-918C-4214-8CCB-EF97A640B801}"/>
    <dgm:cxn modelId="{3B252152-F4DD-41E7-9D5E-D756935908F1}" srcId="{06F17497-9F07-43CF-8C03-2F66347AE708}" destId="{8AB9BA6B-7AFE-483D-9087-680B6F8044D7}" srcOrd="0" destOrd="0" parTransId="{781A707E-69A6-4F56-A62E-93EE53BF375F}" sibTransId="{03E24760-10EF-47EE-AC97-B85EE4AF2689}"/>
    <dgm:cxn modelId="{FF25A57A-C36D-4CD4-A2B2-E208642FE98C}" type="presOf" srcId="{06F17497-9F07-43CF-8C03-2F66347AE708}" destId="{22232AA4-4F54-48E5-A586-7CB7D94D4BEB}" srcOrd="0" destOrd="0" presId="urn:microsoft.com/office/officeart/2005/8/layout/radial4"/>
    <dgm:cxn modelId="{8CF2CA92-66C1-41C2-9E4E-D04755B08A7B}" type="presOf" srcId="{B3EA623F-CB0A-4CAE-9D62-8B508ADB071A}" destId="{07A890AD-887B-4AAB-91FA-5357C4E7DC0E}" srcOrd="0" destOrd="0" presId="urn:microsoft.com/office/officeart/2005/8/layout/radial4"/>
    <dgm:cxn modelId="{08F72C9B-960B-40DB-87E9-3B6CE885EA91}" srcId="{8AB9BA6B-7AFE-483D-9087-680B6F8044D7}" destId="{8B3E2D60-FCBC-4C04-A763-DE5419C372A3}" srcOrd="0" destOrd="0" parTransId="{AEB02904-2C51-4692-BCA6-798B55183A3A}" sibTransId="{9FF90A04-DE0C-4E94-95A5-221A367A13D9}"/>
    <dgm:cxn modelId="{4B0484A9-3455-4029-8C45-557D1FEF7224}" type="presOf" srcId="{4FF6C65A-67A8-475C-8363-C0D43E923DE4}" destId="{2423C9DA-99F5-426B-BAFB-AB04B0A44FFD}" srcOrd="0" destOrd="0" presId="urn:microsoft.com/office/officeart/2005/8/layout/radial4"/>
    <dgm:cxn modelId="{450854F2-84E3-4700-A0D6-70E6218AAF51}" type="presOf" srcId="{A6BB7ED8-73AB-47EB-9883-FEAC69917C2E}" destId="{F43B1F44-DB7A-4C48-97E8-36CE6C5C3484}" srcOrd="0" destOrd="0" presId="urn:microsoft.com/office/officeart/2005/8/layout/radial4"/>
    <dgm:cxn modelId="{B78E37F8-3C46-4654-9F26-6818320A6D8A}" type="presOf" srcId="{8B3E2D60-FCBC-4C04-A763-DE5419C372A3}" destId="{C92FC2C4-1B17-4F99-940B-D404A9A00C85}" srcOrd="0" destOrd="0" presId="urn:microsoft.com/office/officeart/2005/8/layout/radial4"/>
    <dgm:cxn modelId="{978661FF-4ED5-4F25-9D3D-75F714B61459}" type="presOf" srcId="{8AB9BA6B-7AFE-483D-9087-680B6F8044D7}" destId="{5E73FF1B-21EB-44B9-938A-3FCFB77CB78F}" srcOrd="0" destOrd="0" presId="urn:microsoft.com/office/officeart/2005/8/layout/radial4"/>
    <dgm:cxn modelId="{11AAB666-63A2-469F-B428-443F9052E6CD}" type="presParOf" srcId="{22232AA4-4F54-48E5-A586-7CB7D94D4BEB}" destId="{5E73FF1B-21EB-44B9-938A-3FCFB77CB78F}" srcOrd="0" destOrd="0" presId="urn:microsoft.com/office/officeart/2005/8/layout/radial4"/>
    <dgm:cxn modelId="{3DA654A9-7628-406F-967D-4BEF102816D5}" type="presParOf" srcId="{22232AA4-4F54-48E5-A586-7CB7D94D4BEB}" destId="{443B9889-7CDE-4F77-AFB8-49D4C8CC0525}" srcOrd="1" destOrd="0" presId="urn:microsoft.com/office/officeart/2005/8/layout/radial4"/>
    <dgm:cxn modelId="{E1CDFDC8-24E0-4B33-884A-877EE399BC85}" type="presParOf" srcId="{22232AA4-4F54-48E5-A586-7CB7D94D4BEB}" destId="{C92FC2C4-1B17-4F99-940B-D404A9A00C85}" srcOrd="2" destOrd="0" presId="urn:microsoft.com/office/officeart/2005/8/layout/radial4"/>
    <dgm:cxn modelId="{91D6FDAE-26A2-46F8-94FD-9A099A337BEA}" type="presParOf" srcId="{22232AA4-4F54-48E5-A586-7CB7D94D4BEB}" destId="{210C7C16-A2E5-4D1E-9DD4-A761C8FD487F}" srcOrd="3" destOrd="0" presId="urn:microsoft.com/office/officeart/2005/8/layout/radial4"/>
    <dgm:cxn modelId="{1B493DF4-B0B5-424E-A13B-116D68973ED3}" type="presParOf" srcId="{22232AA4-4F54-48E5-A586-7CB7D94D4BEB}" destId="{07A890AD-887B-4AAB-91FA-5357C4E7DC0E}" srcOrd="4" destOrd="0" presId="urn:microsoft.com/office/officeart/2005/8/layout/radial4"/>
    <dgm:cxn modelId="{A17B8081-C921-448E-A3A9-DBF5873781F6}" type="presParOf" srcId="{22232AA4-4F54-48E5-A586-7CB7D94D4BEB}" destId="{F43B1F44-DB7A-4C48-97E8-36CE6C5C3484}" srcOrd="5" destOrd="0" presId="urn:microsoft.com/office/officeart/2005/8/layout/radial4"/>
    <dgm:cxn modelId="{CFCFC1E1-1E74-4A02-BF19-C5CBE5A2B102}" type="presParOf" srcId="{22232AA4-4F54-48E5-A586-7CB7D94D4BEB}" destId="{2423C9DA-99F5-426B-BAFB-AB04B0A44FF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8CFEA2-BC67-4CC7-AD00-A0EC3BC4EE2A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C1D1128-B570-4BB8-8094-589E19138228}">
      <dgm:prSet phldrT="[Text]"/>
      <dgm:spPr/>
      <dgm:t>
        <a:bodyPr/>
        <a:lstStyle/>
        <a:p>
          <a:r>
            <a:rPr lang="en-US" dirty="0"/>
            <a:t>OTHER CAUSES</a:t>
          </a:r>
        </a:p>
      </dgm:t>
    </dgm:pt>
    <dgm:pt modelId="{57A46B97-B3B9-41CC-B428-29273E736328}" type="parTrans" cxnId="{905A979A-168C-4B61-A17D-4F4D6171507C}">
      <dgm:prSet/>
      <dgm:spPr/>
      <dgm:t>
        <a:bodyPr/>
        <a:lstStyle/>
        <a:p>
          <a:endParaRPr lang="en-US"/>
        </a:p>
      </dgm:t>
    </dgm:pt>
    <dgm:pt modelId="{EE997469-2D17-449B-B6F9-34E8CBC8FCD6}" type="sibTrans" cxnId="{905A979A-168C-4B61-A17D-4F4D6171507C}">
      <dgm:prSet/>
      <dgm:spPr/>
      <dgm:t>
        <a:bodyPr/>
        <a:lstStyle/>
        <a:p>
          <a:endParaRPr lang="en-US"/>
        </a:p>
      </dgm:t>
    </dgm:pt>
    <dgm:pt modelId="{DA49AB9C-E46D-42DC-A930-888DF1C8BD4E}">
      <dgm:prSet phldrT="[Text]"/>
      <dgm:spPr/>
      <dgm:t>
        <a:bodyPr/>
        <a:lstStyle/>
        <a:p>
          <a:r>
            <a:rPr lang="en-US" dirty="0"/>
            <a:t>Political Instability</a:t>
          </a:r>
        </a:p>
      </dgm:t>
    </dgm:pt>
    <dgm:pt modelId="{39E9DADA-7F5F-42BA-984B-0785898B3ED3}" type="parTrans" cxnId="{E1000DC9-50DA-4F7F-B368-2F074A975247}">
      <dgm:prSet/>
      <dgm:spPr/>
      <dgm:t>
        <a:bodyPr/>
        <a:lstStyle/>
        <a:p>
          <a:endParaRPr lang="en-US"/>
        </a:p>
      </dgm:t>
    </dgm:pt>
    <dgm:pt modelId="{4AE15CB4-7C8C-4300-9154-CE083C7F63F0}" type="sibTrans" cxnId="{E1000DC9-50DA-4F7F-B368-2F074A975247}">
      <dgm:prSet/>
      <dgm:spPr/>
      <dgm:t>
        <a:bodyPr/>
        <a:lstStyle/>
        <a:p>
          <a:endParaRPr lang="en-US"/>
        </a:p>
      </dgm:t>
    </dgm:pt>
    <dgm:pt modelId="{69016A25-00DD-40D0-8B53-4F5466CC18F3}">
      <dgm:prSet phldrT="[Text]"/>
      <dgm:spPr/>
      <dgm:t>
        <a:bodyPr/>
        <a:lstStyle/>
        <a:p>
          <a:r>
            <a:rPr lang="en-US" dirty="0"/>
            <a:t>Corruption &amp; poor governance</a:t>
          </a:r>
        </a:p>
      </dgm:t>
    </dgm:pt>
    <dgm:pt modelId="{CFD38ECB-6E79-417A-9C8E-E31222388284}" type="parTrans" cxnId="{9C105FC6-C067-42DA-BACC-CBE5DE7B3CE4}">
      <dgm:prSet/>
      <dgm:spPr/>
      <dgm:t>
        <a:bodyPr/>
        <a:lstStyle/>
        <a:p>
          <a:endParaRPr lang="en-US"/>
        </a:p>
      </dgm:t>
    </dgm:pt>
    <dgm:pt modelId="{842CB8FA-5293-4CA0-B119-4ED499B32B4A}" type="sibTrans" cxnId="{9C105FC6-C067-42DA-BACC-CBE5DE7B3CE4}">
      <dgm:prSet/>
      <dgm:spPr/>
      <dgm:t>
        <a:bodyPr/>
        <a:lstStyle/>
        <a:p>
          <a:endParaRPr lang="en-US"/>
        </a:p>
      </dgm:t>
    </dgm:pt>
    <dgm:pt modelId="{EA4FB5F5-BF50-42B8-AE1B-B16A1E693CBE}">
      <dgm:prSet/>
      <dgm:spPr/>
      <dgm:t>
        <a:bodyPr/>
        <a:lstStyle/>
        <a:p>
          <a:r>
            <a:rPr lang="en-US" dirty="0"/>
            <a:t>Lack of proper education</a:t>
          </a:r>
        </a:p>
      </dgm:t>
    </dgm:pt>
    <dgm:pt modelId="{D5D623D8-84CD-4258-8600-5A4554FBA6E5}" type="parTrans" cxnId="{1450D282-3D60-4448-92BC-8ECF7B0EEA07}">
      <dgm:prSet/>
      <dgm:spPr/>
      <dgm:t>
        <a:bodyPr/>
        <a:lstStyle/>
        <a:p>
          <a:endParaRPr lang="en-US"/>
        </a:p>
      </dgm:t>
    </dgm:pt>
    <dgm:pt modelId="{73B90EB8-3E83-40E7-AB4F-DE535E299577}" type="sibTrans" cxnId="{1450D282-3D60-4448-92BC-8ECF7B0EEA07}">
      <dgm:prSet/>
      <dgm:spPr/>
      <dgm:t>
        <a:bodyPr/>
        <a:lstStyle/>
        <a:p>
          <a:endParaRPr lang="en-US"/>
        </a:p>
      </dgm:t>
    </dgm:pt>
    <dgm:pt modelId="{417789C8-B973-4C53-A3BD-5E0300649797}">
      <dgm:prSet/>
      <dgm:spPr/>
      <dgm:t>
        <a:bodyPr/>
        <a:lstStyle/>
        <a:p>
          <a:r>
            <a:rPr lang="en-US" dirty="0"/>
            <a:t>Limited employment opportunities</a:t>
          </a:r>
        </a:p>
      </dgm:t>
    </dgm:pt>
    <dgm:pt modelId="{824E69E5-CB26-4923-97E4-06D29B406866}" type="parTrans" cxnId="{3E532ADF-BFC3-44EF-BA2F-3D5ECC799B91}">
      <dgm:prSet/>
      <dgm:spPr/>
      <dgm:t>
        <a:bodyPr/>
        <a:lstStyle/>
        <a:p>
          <a:endParaRPr lang="en-US"/>
        </a:p>
      </dgm:t>
    </dgm:pt>
    <dgm:pt modelId="{78CC9ED2-DD86-4B19-A52F-E0FEF2A61077}" type="sibTrans" cxnId="{3E532ADF-BFC3-44EF-BA2F-3D5ECC799B91}">
      <dgm:prSet/>
      <dgm:spPr/>
      <dgm:t>
        <a:bodyPr/>
        <a:lstStyle/>
        <a:p>
          <a:endParaRPr lang="en-US"/>
        </a:p>
      </dgm:t>
    </dgm:pt>
    <dgm:pt modelId="{D210F9B6-63D9-44F8-B75E-F608ACB507CB}">
      <dgm:prSet/>
      <dgm:spPr/>
      <dgm:t>
        <a:bodyPr/>
        <a:lstStyle/>
        <a:p>
          <a:r>
            <a:rPr lang="en-US" dirty="0"/>
            <a:t>Inadequate access to market</a:t>
          </a:r>
        </a:p>
      </dgm:t>
    </dgm:pt>
    <dgm:pt modelId="{936E0498-AF98-4E58-92C1-C9C69D518920}" type="parTrans" cxnId="{9B05B5F0-70DD-4609-BF12-FA94C6FE3D23}">
      <dgm:prSet/>
      <dgm:spPr/>
      <dgm:t>
        <a:bodyPr/>
        <a:lstStyle/>
        <a:p>
          <a:endParaRPr lang="en-US"/>
        </a:p>
      </dgm:t>
    </dgm:pt>
    <dgm:pt modelId="{BD11916E-1C9E-45BC-9757-931AF66231AE}" type="sibTrans" cxnId="{9B05B5F0-70DD-4609-BF12-FA94C6FE3D23}">
      <dgm:prSet/>
      <dgm:spPr/>
      <dgm:t>
        <a:bodyPr/>
        <a:lstStyle/>
        <a:p>
          <a:endParaRPr lang="en-US"/>
        </a:p>
      </dgm:t>
    </dgm:pt>
    <dgm:pt modelId="{03668588-B0A8-440A-826A-947A691D73D0}" type="pres">
      <dgm:prSet presAssocID="{838CFEA2-BC67-4CC7-AD00-A0EC3BC4EE2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7EDFF07-2FFF-4024-AB22-EF2380353CAC}" type="pres">
      <dgm:prSet presAssocID="{9C1D1128-B570-4BB8-8094-589E19138228}" presName="root" presStyleCnt="0"/>
      <dgm:spPr/>
    </dgm:pt>
    <dgm:pt modelId="{80DA4B85-1798-44D8-9E23-71B9C20C3142}" type="pres">
      <dgm:prSet presAssocID="{9C1D1128-B570-4BB8-8094-589E19138228}" presName="rootComposite" presStyleCnt="0"/>
      <dgm:spPr/>
    </dgm:pt>
    <dgm:pt modelId="{30AF1CB9-936A-4D13-B5AB-D7D2EB3857DD}" type="pres">
      <dgm:prSet presAssocID="{9C1D1128-B570-4BB8-8094-589E19138228}" presName="rootText" presStyleLbl="node1" presStyleIdx="0" presStyleCnt="1" custLinFactNeighborX="0" custLinFactNeighborY="2402"/>
      <dgm:spPr/>
    </dgm:pt>
    <dgm:pt modelId="{022CD655-C504-4CDA-8464-1AB750BDB925}" type="pres">
      <dgm:prSet presAssocID="{9C1D1128-B570-4BB8-8094-589E19138228}" presName="rootConnector" presStyleLbl="node1" presStyleIdx="0" presStyleCnt="1"/>
      <dgm:spPr/>
    </dgm:pt>
    <dgm:pt modelId="{A9B3DFE4-F8E9-472B-B08D-1CF3EF369772}" type="pres">
      <dgm:prSet presAssocID="{9C1D1128-B570-4BB8-8094-589E19138228}" presName="childShape" presStyleCnt="0"/>
      <dgm:spPr/>
    </dgm:pt>
    <dgm:pt modelId="{E4B0960D-3F08-4391-BED6-E24EEECF8832}" type="pres">
      <dgm:prSet presAssocID="{39E9DADA-7F5F-42BA-984B-0785898B3ED3}" presName="Name13" presStyleLbl="parChTrans1D2" presStyleIdx="0" presStyleCnt="5"/>
      <dgm:spPr/>
    </dgm:pt>
    <dgm:pt modelId="{3154701D-C6DA-42F7-AA39-B5EBC6E90C1F}" type="pres">
      <dgm:prSet presAssocID="{DA49AB9C-E46D-42DC-A930-888DF1C8BD4E}" presName="childText" presStyleLbl="bgAcc1" presStyleIdx="0" presStyleCnt="5">
        <dgm:presLayoutVars>
          <dgm:bulletEnabled val="1"/>
        </dgm:presLayoutVars>
      </dgm:prSet>
      <dgm:spPr/>
    </dgm:pt>
    <dgm:pt modelId="{BA77976B-EC08-43EE-9152-016A2169C26D}" type="pres">
      <dgm:prSet presAssocID="{D5D623D8-84CD-4258-8600-5A4554FBA6E5}" presName="Name13" presStyleLbl="parChTrans1D2" presStyleIdx="1" presStyleCnt="5"/>
      <dgm:spPr/>
    </dgm:pt>
    <dgm:pt modelId="{B0F28A8D-E9A3-498C-BA45-53F268BB10F5}" type="pres">
      <dgm:prSet presAssocID="{EA4FB5F5-BF50-42B8-AE1B-B16A1E693CBE}" presName="childText" presStyleLbl="bgAcc1" presStyleIdx="1" presStyleCnt="5">
        <dgm:presLayoutVars>
          <dgm:bulletEnabled val="1"/>
        </dgm:presLayoutVars>
      </dgm:prSet>
      <dgm:spPr/>
    </dgm:pt>
    <dgm:pt modelId="{3F9E3BC8-9185-4484-8398-3A3C42B3493A}" type="pres">
      <dgm:prSet presAssocID="{824E69E5-CB26-4923-97E4-06D29B406866}" presName="Name13" presStyleLbl="parChTrans1D2" presStyleIdx="2" presStyleCnt="5"/>
      <dgm:spPr/>
    </dgm:pt>
    <dgm:pt modelId="{56013590-BC27-4CCE-B3B6-B391AF9CEE16}" type="pres">
      <dgm:prSet presAssocID="{417789C8-B973-4C53-A3BD-5E0300649797}" presName="childText" presStyleLbl="bgAcc1" presStyleIdx="2" presStyleCnt="5">
        <dgm:presLayoutVars>
          <dgm:bulletEnabled val="1"/>
        </dgm:presLayoutVars>
      </dgm:prSet>
      <dgm:spPr/>
    </dgm:pt>
    <dgm:pt modelId="{5A8E2D0D-0F5B-44ED-8FC6-1837FF691C95}" type="pres">
      <dgm:prSet presAssocID="{936E0498-AF98-4E58-92C1-C9C69D518920}" presName="Name13" presStyleLbl="parChTrans1D2" presStyleIdx="3" presStyleCnt="5"/>
      <dgm:spPr/>
    </dgm:pt>
    <dgm:pt modelId="{ED728A15-F912-4EFC-8EA4-2BD34118C956}" type="pres">
      <dgm:prSet presAssocID="{D210F9B6-63D9-44F8-B75E-F608ACB507CB}" presName="childText" presStyleLbl="bgAcc1" presStyleIdx="3" presStyleCnt="5" custLinFactNeighborX="6327" custLinFactNeighborY="-13673">
        <dgm:presLayoutVars>
          <dgm:bulletEnabled val="1"/>
        </dgm:presLayoutVars>
      </dgm:prSet>
      <dgm:spPr/>
    </dgm:pt>
    <dgm:pt modelId="{2A949DF0-C460-4823-9DF8-E263A411E1FB}" type="pres">
      <dgm:prSet presAssocID="{CFD38ECB-6E79-417A-9C8E-E31222388284}" presName="Name13" presStyleLbl="parChTrans1D2" presStyleIdx="4" presStyleCnt="5"/>
      <dgm:spPr/>
    </dgm:pt>
    <dgm:pt modelId="{A3D9927F-C90C-4584-9370-5242EA159370}" type="pres">
      <dgm:prSet presAssocID="{69016A25-00DD-40D0-8B53-4F5466CC18F3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679DBB1F-3B0E-4CF7-B449-84E256CF8FE7}" type="presOf" srcId="{936E0498-AF98-4E58-92C1-C9C69D518920}" destId="{5A8E2D0D-0F5B-44ED-8FC6-1837FF691C95}" srcOrd="0" destOrd="0" presId="urn:microsoft.com/office/officeart/2005/8/layout/hierarchy3"/>
    <dgm:cxn modelId="{4EB45B5C-E3A1-4874-BEDC-6C0C0E235F75}" type="presOf" srcId="{824E69E5-CB26-4923-97E4-06D29B406866}" destId="{3F9E3BC8-9185-4484-8398-3A3C42B3493A}" srcOrd="0" destOrd="0" presId="urn:microsoft.com/office/officeart/2005/8/layout/hierarchy3"/>
    <dgm:cxn modelId="{8758A541-9F5A-40E1-ACFE-CF0AB1A7D00F}" type="presOf" srcId="{9C1D1128-B570-4BB8-8094-589E19138228}" destId="{30AF1CB9-936A-4D13-B5AB-D7D2EB3857DD}" srcOrd="0" destOrd="0" presId="urn:microsoft.com/office/officeart/2005/8/layout/hierarchy3"/>
    <dgm:cxn modelId="{5DF55B43-66E3-479C-A94B-06F94400FC2E}" type="presOf" srcId="{69016A25-00DD-40D0-8B53-4F5466CC18F3}" destId="{A3D9927F-C90C-4584-9370-5242EA159370}" srcOrd="0" destOrd="0" presId="urn:microsoft.com/office/officeart/2005/8/layout/hierarchy3"/>
    <dgm:cxn modelId="{AA37AF44-918E-45C5-A118-A234C6FB41FA}" type="presOf" srcId="{D210F9B6-63D9-44F8-B75E-F608ACB507CB}" destId="{ED728A15-F912-4EFC-8EA4-2BD34118C956}" srcOrd="0" destOrd="0" presId="urn:microsoft.com/office/officeart/2005/8/layout/hierarchy3"/>
    <dgm:cxn modelId="{1BC5EC49-DCE8-4BC0-9F2D-7DBE0F6C9C6A}" type="presOf" srcId="{9C1D1128-B570-4BB8-8094-589E19138228}" destId="{022CD655-C504-4CDA-8464-1AB750BDB925}" srcOrd="1" destOrd="0" presId="urn:microsoft.com/office/officeart/2005/8/layout/hierarchy3"/>
    <dgm:cxn modelId="{53D37176-78DD-4015-B58B-659D0DE8A333}" type="presOf" srcId="{EA4FB5F5-BF50-42B8-AE1B-B16A1E693CBE}" destId="{B0F28A8D-E9A3-498C-BA45-53F268BB10F5}" srcOrd="0" destOrd="0" presId="urn:microsoft.com/office/officeart/2005/8/layout/hierarchy3"/>
    <dgm:cxn modelId="{0D38BB58-E247-4ACF-9BF5-6825B7D7B7BB}" type="presOf" srcId="{838CFEA2-BC67-4CC7-AD00-A0EC3BC4EE2A}" destId="{03668588-B0A8-440A-826A-947A691D73D0}" srcOrd="0" destOrd="0" presId="urn:microsoft.com/office/officeart/2005/8/layout/hierarchy3"/>
    <dgm:cxn modelId="{EE34C45A-B06C-491B-B406-26509B559849}" type="presOf" srcId="{CFD38ECB-6E79-417A-9C8E-E31222388284}" destId="{2A949DF0-C460-4823-9DF8-E263A411E1FB}" srcOrd="0" destOrd="0" presId="urn:microsoft.com/office/officeart/2005/8/layout/hierarchy3"/>
    <dgm:cxn modelId="{1450D282-3D60-4448-92BC-8ECF7B0EEA07}" srcId="{9C1D1128-B570-4BB8-8094-589E19138228}" destId="{EA4FB5F5-BF50-42B8-AE1B-B16A1E693CBE}" srcOrd="1" destOrd="0" parTransId="{D5D623D8-84CD-4258-8600-5A4554FBA6E5}" sibTransId="{73B90EB8-3E83-40E7-AB4F-DE535E299577}"/>
    <dgm:cxn modelId="{81179C92-F997-465C-81A5-A6AFF9E88EEB}" type="presOf" srcId="{D5D623D8-84CD-4258-8600-5A4554FBA6E5}" destId="{BA77976B-EC08-43EE-9152-016A2169C26D}" srcOrd="0" destOrd="0" presId="urn:microsoft.com/office/officeart/2005/8/layout/hierarchy3"/>
    <dgm:cxn modelId="{905A979A-168C-4B61-A17D-4F4D6171507C}" srcId="{838CFEA2-BC67-4CC7-AD00-A0EC3BC4EE2A}" destId="{9C1D1128-B570-4BB8-8094-589E19138228}" srcOrd="0" destOrd="0" parTransId="{57A46B97-B3B9-41CC-B428-29273E736328}" sibTransId="{EE997469-2D17-449B-B6F9-34E8CBC8FCD6}"/>
    <dgm:cxn modelId="{6833A6B4-893D-434C-9241-3E8D061CD447}" type="presOf" srcId="{417789C8-B973-4C53-A3BD-5E0300649797}" destId="{56013590-BC27-4CCE-B3B6-B391AF9CEE16}" srcOrd="0" destOrd="0" presId="urn:microsoft.com/office/officeart/2005/8/layout/hierarchy3"/>
    <dgm:cxn modelId="{D8B9CFBB-181C-464A-B56B-44462B39F603}" type="presOf" srcId="{39E9DADA-7F5F-42BA-984B-0785898B3ED3}" destId="{E4B0960D-3F08-4391-BED6-E24EEECF8832}" srcOrd="0" destOrd="0" presId="urn:microsoft.com/office/officeart/2005/8/layout/hierarchy3"/>
    <dgm:cxn modelId="{9C105FC6-C067-42DA-BACC-CBE5DE7B3CE4}" srcId="{9C1D1128-B570-4BB8-8094-589E19138228}" destId="{69016A25-00DD-40D0-8B53-4F5466CC18F3}" srcOrd="4" destOrd="0" parTransId="{CFD38ECB-6E79-417A-9C8E-E31222388284}" sibTransId="{842CB8FA-5293-4CA0-B119-4ED499B32B4A}"/>
    <dgm:cxn modelId="{E1000DC9-50DA-4F7F-B368-2F074A975247}" srcId="{9C1D1128-B570-4BB8-8094-589E19138228}" destId="{DA49AB9C-E46D-42DC-A930-888DF1C8BD4E}" srcOrd="0" destOrd="0" parTransId="{39E9DADA-7F5F-42BA-984B-0785898B3ED3}" sibTransId="{4AE15CB4-7C8C-4300-9154-CE083C7F63F0}"/>
    <dgm:cxn modelId="{3E532ADF-BFC3-44EF-BA2F-3D5ECC799B91}" srcId="{9C1D1128-B570-4BB8-8094-589E19138228}" destId="{417789C8-B973-4C53-A3BD-5E0300649797}" srcOrd="2" destOrd="0" parTransId="{824E69E5-CB26-4923-97E4-06D29B406866}" sibTransId="{78CC9ED2-DD86-4B19-A52F-E0FEF2A61077}"/>
    <dgm:cxn modelId="{F84009E5-E4C0-4B4A-B331-00F428AF4F4D}" type="presOf" srcId="{DA49AB9C-E46D-42DC-A930-888DF1C8BD4E}" destId="{3154701D-C6DA-42F7-AA39-B5EBC6E90C1F}" srcOrd="0" destOrd="0" presId="urn:microsoft.com/office/officeart/2005/8/layout/hierarchy3"/>
    <dgm:cxn modelId="{9B05B5F0-70DD-4609-BF12-FA94C6FE3D23}" srcId="{9C1D1128-B570-4BB8-8094-589E19138228}" destId="{D210F9B6-63D9-44F8-B75E-F608ACB507CB}" srcOrd="3" destOrd="0" parTransId="{936E0498-AF98-4E58-92C1-C9C69D518920}" sibTransId="{BD11916E-1C9E-45BC-9757-931AF66231AE}"/>
    <dgm:cxn modelId="{D3242CDD-526D-4985-B8C7-A1770269AC24}" type="presParOf" srcId="{03668588-B0A8-440A-826A-947A691D73D0}" destId="{A7EDFF07-2FFF-4024-AB22-EF2380353CAC}" srcOrd="0" destOrd="0" presId="urn:microsoft.com/office/officeart/2005/8/layout/hierarchy3"/>
    <dgm:cxn modelId="{2D42CCD7-FCC3-4556-AA17-33D5E4052CCF}" type="presParOf" srcId="{A7EDFF07-2FFF-4024-AB22-EF2380353CAC}" destId="{80DA4B85-1798-44D8-9E23-71B9C20C3142}" srcOrd="0" destOrd="0" presId="urn:microsoft.com/office/officeart/2005/8/layout/hierarchy3"/>
    <dgm:cxn modelId="{7C42FDE1-B2BA-442D-86BA-D12E41FCA32B}" type="presParOf" srcId="{80DA4B85-1798-44D8-9E23-71B9C20C3142}" destId="{30AF1CB9-936A-4D13-B5AB-D7D2EB3857DD}" srcOrd="0" destOrd="0" presId="urn:microsoft.com/office/officeart/2005/8/layout/hierarchy3"/>
    <dgm:cxn modelId="{5708C08A-2AFD-4050-9AF0-782186CEE0D8}" type="presParOf" srcId="{80DA4B85-1798-44D8-9E23-71B9C20C3142}" destId="{022CD655-C504-4CDA-8464-1AB750BDB925}" srcOrd="1" destOrd="0" presId="urn:microsoft.com/office/officeart/2005/8/layout/hierarchy3"/>
    <dgm:cxn modelId="{135ECCA2-42D4-4EE9-AF3C-CECA65E9C0A1}" type="presParOf" srcId="{A7EDFF07-2FFF-4024-AB22-EF2380353CAC}" destId="{A9B3DFE4-F8E9-472B-B08D-1CF3EF369772}" srcOrd="1" destOrd="0" presId="urn:microsoft.com/office/officeart/2005/8/layout/hierarchy3"/>
    <dgm:cxn modelId="{2C10C9F9-DF3A-445A-A4B4-6E05B6EA4F36}" type="presParOf" srcId="{A9B3DFE4-F8E9-472B-B08D-1CF3EF369772}" destId="{E4B0960D-3F08-4391-BED6-E24EEECF8832}" srcOrd="0" destOrd="0" presId="urn:microsoft.com/office/officeart/2005/8/layout/hierarchy3"/>
    <dgm:cxn modelId="{14D1BDF1-4FE4-4817-A568-950066F0C7F4}" type="presParOf" srcId="{A9B3DFE4-F8E9-472B-B08D-1CF3EF369772}" destId="{3154701D-C6DA-42F7-AA39-B5EBC6E90C1F}" srcOrd="1" destOrd="0" presId="urn:microsoft.com/office/officeart/2005/8/layout/hierarchy3"/>
    <dgm:cxn modelId="{80C6EA9F-E015-42DB-B1BB-6FFA69F1918B}" type="presParOf" srcId="{A9B3DFE4-F8E9-472B-B08D-1CF3EF369772}" destId="{BA77976B-EC08-43EE-9152-016A2169C26D}" srcOrd="2" destOrd="0" presId="urn:microsoft.com/office/officeart/2005/8/layout/hierarchy3"/>
    <dgm:cxn modelId="{902C6519-6577-4D21-9577-B6F8B24EDC47}" type="presParOf" srcId="{A9B3DFE4-F8E9-472B-B08D-1CF3EF369772}" destId="{B0F28A8D-E9A3-498C-BA45-53F268BB10F5}" srcOrd="3" destOrd="0" presId="urn:microsoft.com/office/officeart/2005/8/layout/hierarchy3"/>
    <dgm:cxn modelId="{DA080087-E119-4E36-93F2-1348C5B2AB66}" type="presParOf" srcId="{A9B3DFE4-F8E9-472B-B08D-1CF3EF369772}" destId="{3F9E3BC8-9185-4484-8398-3A3C42B3493A}" srcOrd="4" destOrd="0" presId="urn:microsoft.com/office/officeart/2005/8/layout/hierarchy3"/>
    <dgm:cxn modelId="{8DA39004-90A9-46E9-90DC-99C63B23FA2B}" type="presParOf" srcId="{A9B3DFE4-F8E9-472B-B08D-1CF3EF369772}" destId="{56013590-BC27-4CCE-B3B6-B391AF9CEE16}" srcOrd="5" destOrd="0" presId="urn:microsoft.com/office/officeart/2005/8/layout/hierarchy3"/>
    <dgm:cxn modelId="{44285B75-CACD-465A-A830-3DF12C19895D}" type="presParOf" srcId="{A9B3DFE4-F8E9-472B-B08D-1CF3EF369772}" destId="{5A8E2D0D-0F5B-44ED-8FC6-1837FF691C95}" srcOrd="6" destOrd="0" presId="urn:microsoft.com/office/officeart/2005/8/layout/hierarchy3"/>
    <dgm:cxn modelId="{D11A5443-AD06-40D9-BFB1-76CA28AFC474}" type="presParOf" srcId="{A9B3DFE4-F8E9-472B-B08D-1CF3EF369772}" destId="{ED728A15-F912-4EFC-8EA4-2BD34118C956}" srcOrd="7" destOrd="0" presId="urn:microsoft.com/office/officeart/2005/8/layout/hierarchy3"/>
    <dgm:cxn modelId="{8572D430-0CDF-4CB1-9EF3-8D1C63CF0319}" type="presParOf" srcId="{A9B3DFE4-F8E9-472B-B08D-1CF3EF369772}" destId="{2A949DF0-C460-4823-9DF8-E263A411E1FB}" srcOrd="8" destOrd="0" presId="urn:microsoft.com/office/officeart/2005/8/layout/hierarchy3"/>
    <dgm:cxn modelId="{21FCC221-793C-4F2A-ADA3-04EAB68A0B71}" type="presParOf" srcId="{A9B3DFE4-F8E9-472B-B08D-1CF3EF369772}" destId="{A3D9927F-C90C-4584-9370-5242EA159370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8DDB7B-CCAF-48FA-BE90-EB0EF0B27BBE}" type="doc">
      <dgm:prSet loTypeId="urn:microsoft.com/office/officeart/2005/8/layout/hierarchy3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E40470E-4424-4DDD-B59A-284F16016839}">
      <dgm:prSet phldrT="[Text]"/>
      <dgm:spPr/>
      <dgm:t>
        <a:bodyPr/>
        <a:lstStyle/>
        <a:p>
          <a:r>
            <a:rPr lang="en-US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Prophet Muhammad said:</a:t>
          </a:r>
        </a:p>
      </dgm:t>
    </dgm:pt>
    <dgm:pt modelId="{3EB5D7F6-B79C-4985-8BE2-178321767F23}" type="parTrans" cxnId="{3ED7AD69-59F7-44EE-88CE-8BECA07DEF0C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0584A3E-238F-40CF-8C02-F08124413395}" type="sibTrans" cxnId="{3ED7AD69-59F7-44EE-88CE-8BECA07DEF0C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B0DFB12-ADB5-40C8-B4DE-BB1AE887141A}">
      <dgm:prSet custT="1"/>
      <dgm:spPr/>
      <dgm:t>
        <a:bodyPr/>
        <a:lstStyle/>
        <a:p>
          <a:r>
            <a:rPr lang="en-US" sz="18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“O Allah, I seek Your refuge from poverty, insufficiency and lowliness” (Abu Dawud),</a:t>
          </a:r>
          <a:endParaRPr lang="en-US" sz="18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A3073B7-5E30-4C7D-A0D3-001F348240C0}" type="parTrans" cxnId="{1664C719-A844-404A-9917-E5B09DEB9364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73959CA-2061-4E84-813E-38B64639DE3D}" type="sibTrans" cxnId="{1664C719-A844-404A-9917-E5B09DEB9364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2344244-7499-4064-BFC1-6FC1CF961F45}">
      <dgm:prSet custT="1"/>
      <dgm:spPr/>
      <dgm:t>
        <a:bodyPr/>
        <a:lstStyle/>
        <a:p>
          <a:r>
            <a:rPr lang="en-US" sz="20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“Poverty is almost like disbeliefin Allah” (Al-Bayhaqi)</a:t>
          </a:r>
          <a:endParaRPr lang="en-US" sz="20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2AB2D1-B849-44BD-971C-B1585B43E812}" type="parTrans" cxnId="{65E0D82C-9DD9-43F4-8AA8-A6A3E8A50E3F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6D8216B-1058-44AF-9273-E7C29F2D832D}" type="sibTrans" cxnId="{65E0D82C-9DD9-43F4-8AA8-A6A3E8A50E3F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4B7DAA3-8A70-4DA3-98D0-67880EB7E680}" type="pres">
      <dgm:prSet presAssocID="{6D8DDB7B-CCAF-48FA-BE90-EB0EF0B27BB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9DD346-7177-4546-B424-14E78D44928C}" type="pres">
      <dgm:prSet presAssocID="{4E40470E-4424-4DDD-B59A-284F16016839}" presName="root" presStyleCnt="0"/>
      <dgm:spPr/>
    </dgm:pt>
    <dgm:pt modelId="{A8962E50-341A-479C-88EC-DC95F97EB4A3}" type="pres">
      <dgm:prSet presAssocID="{4E40470E-4424-4DDD-B59A-284F16016839}" presName="rootComposite" presStyleCnt="0"/>
      <dgm:spPr/>
    </dgm:pt>
    <dgm:pt modelId="{3A2C04EC-FC3D-4368-89D7-8818976A7D6D}" type="pres">
      <dgm:prSet presAssocID="{4E40470E-4424-4DDD-B59A-284F16016839}" presName="rootText" presStyleLbl="node1" presStyleIdx="0" presStyleCnt="1"/>
      <dgm:spPr/>
    </dgm:pt>
    <dgm:pt modelId="{14D5AA95-77C8-4456-9C58-C8BE67ADA61C}" type="pres">
      <dgm:prSet presAssocID="{4E40470E-4424-4DDD-B59A-284F16016839}" presName="rootConnector" presStyleLbl="node1" presStyleIdx="0" presStyleCnt="1"/>
      <dgm:spPr/>
    </dgm:pt>
    <dgm:pt modelId="{75FEB5F4-7262-44C6-BEE0-C935DB82169A}" type="pres">
      <dgm:prSet presAssocID="{4E40470E-4424-4DDD-B59A-284F16016839}" presName="childShape" presStyleCnt="0"/>
      <dgm:spPr/>
    </dgm:pt>
    <dgm:pt modelId="{99798B48-1370-47D9-969B-7737865D5486}" type="pres">
      <dgm:prSet presAssocID="{0A3073B7-5E30-4C7D-A0D3-001F348240C0}" presName="Name13" presStyleLbl="parChTrans1D2" presStyleIdx="0" presStyleCnt="2"/>
      <dgm:spPr/>
    </dgm:pt>
    <dgm:pt modelId="{348A952B-673B-4AD5-95B6-83A56FFD93DB}" type="pres">
      <dgm:prSet presAssocID="{AB0DFB12-ADB5-40C8-B4DE-BB1AE887141A}" presName="childText" presStyleLbl="bgAcc1" presStyleIdx="0" presStyleCnt="2">
        <dgm:presLayoutVars>
          <dgm:bulletEnabled val="1"/>
        </dgm:presLayoutVars>
      </dgm:prSet>
      <dgm:spPr/>
    </dgm:pt>
    <dgm:pt modelId="{21AD842E-F13E-4E7B-AF4A-9ED29EBF4044}" type="pres">
      <dgm:prSet presAssocID="{652AB2D1-B849-44BD-971C-B1585B43E812}" presName="Name13" presStyleLbl="parChTrans1D2" presStyleIdx="1" presStyleCnt="2"/>
      <dgm:spPr/>
    </dgm:pt>
    <dgm:pt modelId="{4CA6D45C-41DE-4DC8-8B0E-CE07A0C6D2C1}" type="pres">
      <dgm:prSet presAssocID="{62344244-7499-4064-BFC1-6FC1CF961F45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1664C719-A844-404A-9917-E5B09DEB9364}" srcId="{4E40470E-4424-4DDD-B59A-284F16016839}" destId="{AB0DFB12-ADB5-40C8-B4DE-BB1AE887141A}" srcOrd="0" destOrd="0" parTransId="{0A3073B7-5E30-4C7D-A0D3-001F348240C0}" sibTransId="{073959CA-2061-4E84-813E-38B64639DE3D}"/>
    <dgm:cxn modelId="{65E0D82C-9DD9-43F4-8AA8-A6A3E8A50E3F}" srcId="{4E40470E-4424-4DDD-B59A-284F16016839}" destId="{62344244-7499-4064-BFC1-6FC1CF961F45}" srcOrd="1" destOrd="0" parTransId="{652AB2D1-B849-44BD-971C-B1585B43E812}" sibTransId="{66D8216B-1058-44AF-9273-E7C29F2D832D}"/>
    <dgm:cxn modelId="{6364D12E-D629-4746-BD79-51BB7006F46C}" type="presOf" srcId="{62344244-7499-4064-BFC1-6FC1CF961F45}" destId="{4CA6D45C-41DE-4DC8-8B0E-CE07A0C6D2C1}" srcOrd="0" destOrd="0" presId="urn:microsoft.com/office/officeart/2005/8/layout/hierarchy3"/>
    <dgm:cxn modelId="{469DDF3E-0D43-4092-BB08-4A1B5CF25BF1}" type="presOf" srcId="{6D8DDB7B-CCAF-48FA-BE90-EB0EF0B27BBE}" destId="{D4B7DAA3-8A70-4DA3-98D0-67880EB7E680}" srcOrd="0" destOrd="0" presId="urn:microsoft.com/office/officeart/2005/8/layout/hierarchy3"/>
    <dgm:cxn modelId="{3ED7AD69-59F7-44EE-88CE-8BECA07DEF0C}" srcId="{6D8DDB7B-CCAF-48FA-BE90-EB0EF0B27BBE}" destId="{4E40470E-4424-4DDD-B59A-284F16016839}" srcOrd="0" destOrd="0" parTransId="{3EB5D7F6-B79C-4985-8BE2-178321767F23}" sibTransId="{30584A3E-238F-40CF-8C02-F08124413395}"/>
    <dgm:cxn modelId="{C5291C4E-BE7D-4AFE-A766-3BB4390B8237}" type="presOf" srcId="{4E40470E-4424-4DDD-B59A-284F16016839}" destId="{3A2C04EC-FC3D-4368-89D7-8818976A7D6D}" srcOrd="0" destOrd="0" presId="urn:microsoft.com/office/officeart/2005/8/layout/hierarchy3"/>
    <dgm:cxn modelId="{166E2D57-BC6C-40DA-923C-AEB59844F6B9}" type="presOf" srcId="{0A3073B7-5E30-4C7D-A0D3-001F348240C0}" destId="{99798B48-1370-47D9-969B-7737865D5486}" srcOrd="0" destOrd="0" presId="urn:microsoft.com/office/officeart/2005/8/layout/hierarchy3"/>
    <dgm:cxn modelId="{0B7EC589-63A7-4D8F-922D-3F30330DAD3A}" type="presOf" srcId="{652AB2D1-B849-44BD-971C-B1585B43E812}" destId="{21AD842E-F13E-4E7B-AF4A-9ED29EBF4044}" srcOrd="0" destOrd="0" presId="urn:microsoft.com/office/officeart/2005/8/layout/hierarchy3"/>
    <dgm:cxn modelId="{A62B2EA0-5985-44D9-957E-0BE7A8D2DDBC}" type="presOf" srcId="{AB0DFB12-ADB5-40C8-B4DE-BB1AE887141A}" destId="{348A952B-673B-4AD5-95B6-83A56FFD93DB}" srcOrd="0" destOrd="0" presId="urn:microsoft.com/office/officeart/2005/8/layout/hierarchy3"/>
    <dgm:cxn modelId="{335A1CFF-BED6-480B-80A5-FDEB40580283}" type="presOf" srcId="{4E40470E-4424-4DDD-B59A-284F16016839}" destId="{14D5AA95-77C8-4456-9C58-C8BE67ADA61C}" srcOrd="1" destOrd="0" presId="urn:microsoft.com/office/officeart/2005/8/layout/hierarchy3"/>
    <dgm:cxn modelId="{90CA3FFD-C359-478D-8179-C0C25102D496}" type="presParOf" srcId="{D4B7DAA3-8A70-4DA3-98D0-67880EB7E680}" destId="{5A9DD346-7177-4546-B424-14E78D44928C}" srcOrd="0" destOrd="0" presId="urn:microsoft.com/office/officeart/2005/8/layout/hierarchy3"/>
    <dgm:cxn modelId="{B2D0170E-8C62-4708-9995-76D66C405F48}" type="presParOf" srcId="{5A9DD346-7177-4546-B424-14E78D44928C}" destId="{A8962E50-341A-479C-88EC-DC95F97EB4A3}" srcOrd="0" destOrd="0" presId="urn:microsoft.com/office/officeart/2005/8/layout/hierarchy3"/>
    <dgm:cxn modelId="{A2C7FE67-D49F-4066-A5BA-1BD1FEED5350}" type="presParOf" srcId="{A8962E50-341A-479C-88EC-DC95F97EB4A3}" destId="{3A2C04EC-FC3D-4368-89D7-8818976A7D6D}" srcOrd="0" destOrd="0" presId="urn:microsoft.com/office/officeart/2005/8/layout/hierarchy3"/>
    <dgm:cxn modelId="{1C0F7167-04F7-4C0B-A2F5-30E8BCC4A794}" type="presParOf" srcId="{A8962E50-341A-479C-88EC-DC95F97EB4A3}" destId="{14D5AA95-77C8-4456-9C58-C8BE67ADA61C}" srcOrd="1" destOrd="0" presId="urn:microsoft.com/office/officeart/2005/8/layout/hierarchy3"/>
    <dgm:cxn modelId="{D149784F-3C42-435D-87F1-82C3AA4786BB}" type="presParOf" srcId="{5A9DD346-7177-4546-B424-14E78D44928C}" destId="{75FEB5F4-7262-44C6-BEE0-C935DB82169A}" srcOrd="1" destOrd="0" presId="urn:microsoft.com/office/officeart/2005/8/layout/hierarchy3"/>
    <dgm:cxn modelId="{CBD7EBD1-28E0-4A4F-A75D-B1A122ABBCE3}" type="presParOf" srcId="{75FEB5F4-7262-44C6-BEE0-C935DB82169A}" destId="{99798B48-1370-47D9-969B-7737865D5486}" srcOrd="0" destOrd="0" presId="urn:microsoft.com/office/officeart/2005/8/layout/hierarchy3"/>
    <dgm:cxn modelId="{52B4E7E0-A704-43ED-80E3-441DF5973B71}" type="presParOf" srcId="{75FEB5F4-7262-44C6-BEE0-C935DB82169A}" destId="{348A952B-673B-4AD5-95B6-83A56FFD93DB}" srcOrd="1" destOrd="0" presId="urn:microsoft.com/office/officeart/2005/8/layout/hierarchy3"/>
    <dgm:cxn modelId="{E8D9CE15-3A08-49DE-B9BD-12ED488658B0}" type="presParOf" srcId="{75FEB5F4-7262-44C6-BEE0-C935DB82169A}" destId="{21AD842E-F13E-4E7B-AF4A-9ED29EBF4044}" srcOrd="2" destOrd="0" presId="urn:microsoft.com/office/officeart/2005/8/layout/hierarchy3"/>
    <dgm:cxn modelId="{517C11B8-C5E1-4C62-A8F0-42B4A124FBA9}" type="presParOf" srcId="{75FEB5F4-7262-44C6-BEE0-C935DB82169A}" destId="{4CA6D45C-41DE-4DC8-8B0E-CE07A0C6D2C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E688B5-5933-49C7-A4D1-2BC6211BE377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125676A-A13D-4908-860A-C41531ADBD0C}">
      <dgm:prSet phldrT="[Text]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Through a number of impacts analyses it has been proven at the international level that Microfinance </a:t>
          </a:r>
          <a:r>
            <a:rPr lang="en-US" b="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programmes</a:t>
          </a:r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contribute to the achievement of several aspects of the Millennium Development Goals (MDGs) including poverty reduction; </a:t>
          </a:r>
        </a:p>
      </dgm:t>
    </dgm:pt>
    <dgm:pt modelId="{A776D008-A7D2-48B2-9876-25940ACFDF23}" type="parTrans" cxnId="{776B7BD2-D491-45B1-A810-9FD31D864077}">
      <dgm:prSet/>
      <dgm:spPr/>
      <dgm:t>
        <a:bodyPr/>
        <a:lstStyle/>
        <a:p>
          <a:endParaRPr lang="en-US"/>
        </a:p>
      </dgm:t>
    </dgm:pt>
    <dgm:pt modelId="{39777B0D-AE93-42CB-B74B-968639810491}" type="sibTrans" cxnId="{776B7BD2-D491-45B1-A810-9FD31D864077}">
      <dgm:prSet/>
      <dgm:spPr/>
      <dgm:t>
        <a:bodyPr/>
        <a:lstStyle/>
        <a:p>
          <a:endParaRPr lang="en-US"/>
        </a:p>
      </dgm:t>
    </dgm:pt>
    <dgm:pt modelId="{5DADA374-6E56-4D34-BC3B-82BD4CE354B6}">
      <dgm:prSet phldrT="[Text]"/>
      <dgm:spPr/>
      <dgm:t>
        <a:bodyPr/>
        <a:lstStyle/>
        <a:p>
          <a:r>
            <a:rPr lang="en-US" dirty="0"/>
            <a:t>The continent has a Muslim population of approximately 636 million, representing almost 53 percent of Africans.</a:t>
          </a:r>
        </a:p>
      </dgm:t>
    </dgm:pt>
    <dgm:pt modelId="{756B4C66-84D1-4468-81C0-01D477A597F5}" type="parTrans" cxnId="{9034CB46-645E-42C7-99A2-F96E334E86B1}">
      <dgm:prSet/>
      <dgm:spPr/>
      <dgm:t>
        <a:bodyPr/>
        <a:lstStyle/>
        <a:p>
          <a:endParaRPr lang="en-US"/>
        </a:p>
      </dgm:t>
    </dgm:pt>
    <dgm:pt modelId="{C8B74038-64C3-4D05-B026-5322191779AB}" type="sibTrans" cxnId="{9034CB46-645E-42C7-99A2-F96E334E86B1}">
      <dgm:prSet/>
      <dgm:spPr/>
      <dgm:t>
        <a:bodyPr/>
        <a:lstStyle/>
        <a:p>
          <a:endParaRPr lang="en-US"/>
        </a:p>
      </dgm:t>
    </dgm:pt>
    <dgm:pt modelId="{6E17F5DD-ED5A-4EB2-B65C-9AA723F410FB}">
      <dgm:prSet phldrT="[Text]"/>
      <dgm:spPr/>
      <dgm:t>
        <a:bodyPr/>
        <a:lstStyle/>
        <a:p>
          <a:r>
            <a:rPr lang="en-US" dirty="0"/>
            <a:t>a vast infrastructure development deficit creates financing needs, towards which Islamic finance could make a significant contribution.</a:t>
          </a:r>
        </a:p>
      </dgm:t>
    </dgm:pt>
    <dgm:pt modelId="{A42AA713-FD5B-45D8-A6A6-D563EE9BBF7F}" type="parTrans" cxnId="{E467AB7D-5ABE-43F2-84DB-79D1A803CA14}">
      <dgm:prSet/>
      <dgm:spPr/>
      <dgm:t>
        <a:bodyPr/>
        <a:lstStyle/>
        <a:p>
          <a:endParaRPr lang="en-US"/>
        </a:p>
      </dgm:t>
    </dgm:pt>
    <dgm:pt modelId="{B1F5EA7F-B352-4A17-A834-D2D5AF1C606B}" type="sibTrans" cxnId="{E467AB7D-5ABE-43F2-84DB-79D1A803CA14}">
      <dgm:prSet/>
      <dgm:spPr/>
      <dgm:t>
        <a:bodyPr/>
        <a:lstStyle/>
        <a:p>
          <a:endParaRPr lang="en-US"/>
        </a:p>
      </dgm:t>
    </dgm:pt>
    <dgm:pt modelId="{5E26563F-751E-4FCE-8EF3-AD5FE3EB33A3}" type="pres">
      <dgm:prSet presAssocID="{52E688B5-5933-49C7-A4D1-2BC6211BE377}" presName="Name0" presStyleCnt="0">
        <dgm:presLayoutVars>
          <dgm:dir/>
          <dgm:resizeHandles val="exact"/>
        </dgm:presLayoutVars>
      </dgm:prSet>
      <dgm:spPr/>
    </dgm:pt>
    <dgm:pt modelId="{217B2CDD-F9FA-433E-BB8B-8FD24A65711F}" type="pres">
      <dgm:prSet presAssocID="{F125676A-A13D-4908-860A-C41531ADBD0C}" presName="node" presStyleLbl="node1" presStyleIdx="0" presStyleCnt="3">
        <dgm:presLayoutVars>
          <dgm:bulletEnabled val="1"/>
        </dgm:presLayoutVars>
      </dgm:prSet>
      <dgm:spPr/>
    </dgm:pt>
    <dgm:pt modelId="{8B769CC6-52F9-4148-9899-41BAE94B4DF8}" type="pres">
      <dgm:prSet presAssocID="{39777B0D-AE93-42CB-B74B-968639810491}" presName="sibTrans" presStyleCnt="0"/>
      <dgm:spPr/>
    </dgm:pt>
    <dgm:pt modelId="{EDF94793-FE35-4C69-A2F8-E0C438D93F88}" type="pres">
      <dgm:prSet presAssocID="{5DADA374-6E56-4D34-BC3B-82BD4CE354B6}" presName="node" presStyleLbl="node1" presStyleIdx="1" presStyleCnt="3" custLinFactNeighborX="2">
        <dgm:presLayoutVars>
          <dgm:bulletEnabled val="1"/>
        </dgm:presLayoutVars>
      </dgm:prSet>
      <dgm:spPr/>
    </dgm:pt>
    <dgm:pt modelId="{6C26BA0D-10AF-4511-A220-1F4C34F698B4}" type="pres">
      <dgm:prSet presAssocID="{C8B74038-64C3-4D05-B026-5322191779AB}" presName="sibTrans" presStyleCnt="0"/>
      <dgm:spPr/>
    </dgm:pt>
    <dgm:pt modelId="{D016C576-CD47-4DED-90F3-C50CC7401AE8}" type="pres">
      <dgm:prSet presAssocID="{6E17F5DD-ED5A-4EB2-B65C-9AA723F410FB}" presName="node" presStyleLbl="node1" presStyleIdx="2" presStyleCnt="3">
        <dgm:presLayoutVars>
          <dgm:bulletEnabled val="1"/>
        </dgm:presLayoutVars>
      </dgm:prSet>
      <dgm:spPr/>
    </dgm:pt>
  </dgm:ptLst>
  <dgm:cxnLst>
    <dgm:cxn modelId="{46A66001-AD98-4C27-8D68-E59F86CE62C7}" type="presOf" srcId="{5DADA374-6E56-4D34-BC3B-82BD4CE354B6}" destId="{EDF94793-FE35-4C69-A2F8-E0C438D93F88}" srcOrd="0" destOrd="0" presId="urn:microsoft.com/office/officeart/2005/8/layout/hList6"/>
    <dgm:cxn modelId="{032E6E41-BFCC-4A79-A271-CD42C5F989E8}" type="presOf" srcId="{52E688B5-5933-49C7-A4D1-2BC6211BE377}" destId="{5E26563F-751E-4FCE-8EF3-AD5FE3EB33A3}" srcOrd="0" destOrd="0" presId="urn:microsoft.com/office/officeart/2005/8/layout/hList6"/>
    <dgm:cxn modelId="{7E863766-2588-4929-8C70-E0ADB3D25217}" type="presOf" srcId="{6E17F5DD-ED5A-4EB2-B65C-9AA723F410FB}" destId="{D016C576-CD47-4DED-90F3-C50CC7401AE8}" srcOrd="0" destOrd="0" presId="urn:microsoft.com/office/officeart/2005/8/layout/hList6"/>
    <dgm:cxn modelId="{9034CB46-645E-42C7-99A2-F96E334E86B1}" srcId="{52E688B5-5933-49C7-A4D1-2BC6211BE377}" destId="{5DADA374-6E56-4D34-BC3B-82BD4CE354B6}" srcOrd="1" destOrd="0" parTransId="{756B4C66-84D1-4468-81C0-01D477A597F5}" sibTransId="{C8B74038-64C3-4D05-B026-5322191779AB}"/>
    <dgm:cxn modelId="{E467AB7D-5ABE-43F2-84DB-79D1A803CA14}" srcId="{52E688B5-5933-49C7-A4D1-2BC6211BE377}" destId="{6E17F5DD-ED5A-4EB2-B65C-9AA723F410FB}" srcOrd="2" destOrd="0" parTransId="{A42AA713-FD5B-45D8-A6A6-D563EE9BBF7F}" sibTransId="{B1F5EA7F-B352-4A17-A834-D2D5AF1C606B}"/>
    <dgm:cxn modelId="{CBF3778F-7A5F-4F78-9A9E-25F50B3B560F}" type="presOf" srcId="{F125676A-A13D-4908-860A-C41531ADBD0C}" destId="{217B2CDD-F9FA-433E-BB8B-8FD24A65711F}" srcOrd="0" destOrd="0" presId="urn:microsoft.com/office/officeart/2005/8/layout/hList6"/>
    <dgm:cxn modelId="{776B7BD2-D491-45B1-A810-9FD31D864077}" srcId="{52E688B5-5933-49C7-A4D1-2BC6211BE377}" destId="{F125676A-A13D-4908-860A-C41531ADBD0C}" srcOrd="0" destOrd="0" parTransId="{A776D008-A7D2-48B2-9876-25940ACFDF23}" sibTransId="{39777B0D-AE93-42CB-B74B-968639810491}"/>
    <dgm:cxn modelId="{BD679C15-79FD-4BE0-B231-A51510A2FA2E}" type="presParOf" srcId="{5E26563F-751E-4FCE-8EF3-AD5FE3EB33A3}" destId="{217B2CDD-F9FA-433E-BB8B-8FD24A65711F}" srcOrd="0" destOrd="0" presId="urn:microsoft.com/office/officeart/2005/8/layout/hList6"/>
    <dgm:cxn modelId="{BBE03B83-DD8B-4786-8C97-6DA1EFFA3ADD}" type="presParOf" srcId="{5E26563F-751E-4FCE-8EF3-AD5FE3EB33A3}" destId="{8B769CC6-52F9-4148-9899-41BAE94B4DF8}" srcOrd="1" destOrd="0" presId="urn:microsoft.com/office/officeart/2005/8/layout/hList6"/>
    <dgm:cxn modelId="{283881C5-9E18-4760-8FBE-51D72289E09A}" type="presParOf" srcId="{5E26563F-751E-4FCE-8EF3-AD5FE3EB33A3}" destId="{EDF94793-FE35-4C69-A2F8-E0C438D93F88}" srcOrd="2" destOrd="0" presId="urn:microsoft.com/office/officeart/2005/8/layout/hList6"/>
    <dgm:cxn modelId="{B72F5BC7-24F4-4A49-BE02-DAEF6C870269}" type="presParOf" srcId="{5E26563F-751E-4FCE-8EF3-AD5FE3EB33A3}" destId="{6C26BA0D-10AF-4511-A220-1F4C34F698B4}" srcOrd="3" destOrd="0" presId="urn:microsoft.com/office/officeart/2005/8/layout/hList6"/>
    <dgm:cxn modelId="{37211452-E2D0-42C0-AA06-5078785C2FCA}" type="presParOf" srcId="{5E26563F-751E-4FCE-8EF3-AD5FE3EB33A3}" destId="{D016C576-CD47-4DED-90F3-C50CC7401AE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E29014-0B2B-4A13-9220-D6D4077FDCCA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4B4CED-FA09-4C63-BB45-5EF241FBED8D}">
      <dgm:prSet phldrT="[Text]"/>
      <dgm:spPr/>
      <dgm:t>
        <a:bodyPr/>
        <a:lstStyle/>
        <a:p>
          <a:r>
            <a:rPr lang="en-US" dirty="0"/>
            <a:t>Positive impact</a:t>
          </a:r>
        </a:p>
      </dgm:t>
    </dgm:pt>
    <dgm:pt modelId="{F1C99086-E450-4603-87D5-3073F27C2E4A}" type="parTrans" cxnId="{2504A250-AF0C-431D-B240-2FDE6382A087}">
      <dgm:prSet/>
      <dgm:spPr/>
      <dgm:t>
        <a:bodyPr/>
        <a:lstStyle/>
        <a:p>
          <a:endParaRPr lang="en-US"/>
        </a:p>
      </dgm:t>
    </dgm:pt>
    <dgm:pt modelId="{04BEBD07-2F69-4510-8745-4893318387B9}" type="sibTrans" cxnId="{2504A250-AF0C-431D-B240-2FDE6382A087}">
      <dgm:prSet/>
      <dgm:spPr/>
      <dgm:t>
        <a:bodyPr/>
        <a:lstStyle/>
        <a:p>
          <a:endParaRPr lang="en-US"/>
        </a:p>
      </dgm:t>
    </dgm:pt>
    <dgm:pt modelId="{1F2583F1-EC4A-43F9-92E2-21759FD63975}">
      <dgm:prSet phldrT="[Text]"/>
      <dgm:spPr/>
      <dgm:t>
        <a:bodyPr/>
        <a:lstStyle/>
        <a:p>
          <a:r>
            <a:rPr lang="en-US" dirty="0"/>
            <a:t>It will increase income generation for  farmers</a:t>
          </a:r>
        </a:p>
      </dgm:t>
    </dgm:pt>
    <dgm:pt modelId="{BFFEA294-2EF5-4412-80A2-D801443B68AE}" type="parTrans" cxnId="{CCA830F4-4BDD-4F00-97B6-D7294B1C5842}">
      <dgm:prSet/>
      <dgm:spPr/>
      <dgm:t>
        <a:bodyPr/>
        <a:lstStyle/>
        <a:p>
          <a:endParaRPr lang="en-US"/>
        </a:p>
      </dgm:t>
    </dgm:pt>
    <dgm:pt modelId="{F9DFFF49-F2EC-4D2B-84B3-917B412A7669}" type="sibTrans" cxnId="{CCA830F4-4BDD-4F00-97B6-D7294B1C5842}">
      <dgm:prSet/>
      <dgm:spPr/>
      <dgm:t>
        <a:bodyPr/>
        <a:lstStyle/>
        <a:p>
          <a:endParaRPr lang="en-US"/>
        </a:p>
      </dgm:t>
    </dgm:pt>
    <dgm:pt modelId="{CC03A1C1-F506-44CD-A866-8401684E67E1}">
      <dgm:prSet phldrT="[Text]"/>
      <dgm:spPr/>
      <dgm:t>
        <a:bodyPr/>
        <a:lstStyle/>
        <a:p>
          <a:r>
            <a:rPr lang="en-US" dirty="0"/>
            <a:t>Positive impact</a:t>
          </a:r>
        </a:p>
      </dgm:t>
    </dgm:pt>
    <dgm:pt modelId="{D8B4A215-1F91-4114-A2A8-56E70FA06CBB}" type="parTrans" cxnId="{43AF7300-7208-40BA-B58A-2DFEC0475A14}">
      <dgm:prSet/>
      <dgm:spPr/>
      <dgm:t>
        <a:bodyPr/>
        <a:lstStyle/>
        <a:p>
          <a:endParaRPr lang="en-US"/>
        </a:p>
      </dgm:t>
    </dgm:pt>
    <dgm:pt modelId="{C7E83CBE-C19C-4CB4-BC40-A55F78004DBD}" type="sibTrans" cxnId="{43AF7300-7208-40BA-B58A-2DFEC0475A14}">
      <dgm:prSet/>
      <dgm:spPr/>
      <dgm:t>
        <a:bodyPr/>
        <a:lstStyle/>
        <a:p>
          <a:endParaRPr lang="en-US"/>
        </a:p>
      </dgm:t>
    </dgm:pt>
    <dgm:pt modelId="{95BB6D40-D469-4305-B889-F2EFDB2B20E6}">
      <dgm:prSet phldrT="[Text]"/>
      <dgm:spPr/>
      <dgm:t>
        <a:bodyPr/>
        <a:lstStyle/>
        <a:p>
          <a:r>
            <a:rPr lang="en-US" dirty="0"/>
            <a:t>It will reduce hunger index</a:t>
          </a:r>
        </a:p>
      </dgm:t>
    </dgm:pt>
    <dgm:pt modelId="{1B1E3778-8A66-4A49-ADDE-121E951156EE}" type="parTrans" cxnId="{96999D3B-88D5-43D5-AF4B-CBBE398CA772}">
      <dgm:prSet/>
      <dgm:spPr/>
      <dgm:t>
        <a:bodyPr/>
        <a:lstStyle/>
        <a:p>
          <a:endParaRPr lang="en-US"/>
        </a:p>
      </dgm:t>
    </dgm:pt>
    <dgm:pt modelId="{67C68585-013F-49B0-9A2A-695FCDB3FE48}" type="sibTrans" cxnId="{96999D3B-88D5-43D5-AF4B-CBBE398CA772}">
      <dgm:prSet/>
      <dgm:spPr/>
      <dgm:t>
        <a:bodyPr/>
        <a:lstStyle/>
        <a:p>
          <a:endParaRPr lang="en-US"/>
        </a:p>
      </dgm:t>
    </dgm:pt>
    <dgm:pt modelId="{730E1FB4-E454-4486-A100-A0887BDD19AF}">
      <dgm:prSet phldrT="[Text]"/>
      <dgm:spPr/>
      <dgm:t>
        <a:bodyPr/>
        <a:lstStyle/>
        <a:p>
          <a:r>
            <a:rPr lang="en-US" dirty="0"/>
            <a:t>Positive impact</a:t>
          </a:r>
        </a:p>
      </dgm:t>
    </dgm:pt>
    <dgm:pt modelId="{5A8CC943-23A4-464A-A609-60E0B9CAB911}" type="parTrans" cxnId="{CD07BBAE-7E7D-4CE7-A704-1FAAF3BBE715}">
      <dgm:prSet/>
      <dgm:spPr/>
      <dgm:t>
        <a:bodyPr/>
        <a:lstStyle/>
        <a:p>
          <a:endParaRPr lang="en-US"/>
        </a:p>
      </dgm:t>
    </dgm:pt>
    <dgm:pt modelId="{ED893F29-A367-4CCC-B85B-C81B8B51148C}" type="sibTrans" cxnId="{CD07BBAE-7E7D-4CE7-A704-1FAAF3BBE715}">
      <dgm:prSet/>
      <dgm:spPr/>
      <dgm:t>
        <a:bodyPr/>
        <a:lstStyle/>
        <a:p>
          <a:endParaRPr lang="en-US"/>
        </a:p>
      </dgm:t>
    </dgm:pt>
    <dgm:pt modelId="{AB78F018-F0E9-4687-8079-39EC2B52DBA7}">
      <dgm:prSet phldrT="[Text]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dirty="0"/>
            <a:t>Guaranteed food security</a:t>
          </a:r>
        </a:p>
        <a:p>
          <a:pPr>
            <a:buFont typeface="Wingdings" panose="05000000000000000000" pitchFamily="2" charset="2"/>
            <a:buChar char="v"/>
          </a:pPr>
          <a:endParaRPr lang="en-US" dirty="0"/>
        </a:p>
      </dgm:t>
    </dgm:pt>
    <dgm:pt modelId="{B51ED3C9-2410-44C4-97D7-EFC5F14B6CF3}" type="parTrans" cxnId="{E8DACE45-D726-4A9D-9EBD-FB3B1E94557B}">
      <dgm:prSet/>
      <dgm:spPr/>
      <dgm:t>
        <a:bodyPr/>
        <a:lstStyle/>
        <a:p>
          <a:endParaRPr lang="en-US"/>
        </a:p>
      </dgm:t>
    </dgm:pt>
    <dgm:pt modelId="{127C524D-C323-4244-9C53-376AE40B9A24}" type="sibTrans" cxnId="{E8DACE45-D726-4A9D-9EBD-FB3B1E94557B}">
      <dgm:prSet/>
      <dgm:spPr/>
      <dgm:t>
        <a:bodyPr/>
        <a:lstStyle/>
        <a:p>
          <a:endParaRPr lang="en-US"/>
        </a:p>
      </dgm:t>
    </dgm:pt>
    <dgm:pt modelId="{43171635-74FD-4519-83D6-D4892247065B}" type="pres">
      <dgm:prSet presAssocID="{2FE29014-0B2B-4A13-9220-D6D4077FDCCA}" presName="Name0" presStyleCnt="0">
        <dgm:presLayoutVars>
          <dgm:dir/>
          <dgm:animLvl val="lvl"/>
          <dgm:resizeHandles val="exact"/>
        </dgm:presLayoutVars>
      </dgm:prSet>
      <dgm:spPr/>
    </dgm:pt>
    <dgm:pt modelId="{90B92F29-CFFF-4C64-B5DC-F09537240CF8}" type="pres">
      <dgm:prSet presAssocID="{354B4CED-FA09-4C63-BB45-5EF241FBED8D}" presName="compositeNode" presStyleCnt="0">
        <dgm:presLayoutVars>
          <dgm:bulletEnabled val="1"/>
        </dgm:presLayoutVars>
      </dgm:prSet>
      <dgm:spPr/>
    </dgm:pt>
    <dgm:pt modelId="{28CDF05C-8681-466C-BDBE-B71F902A11B9}" type="pres">
      <dgm:prSet presAssocID="{354B4CED-FA09-4C63-BB45-5EF241FBED8D}" presName="bgRect" presStyleLbl="node1" presStyleIdx="0" presStyleCnt="3"/>
      <dgm:spPr/>
    </dgm:pt>
    <dgm:pt modelId="{F769972B-97D2-4536-B869-1D2590467217}" type="pres">
      <dgm:prSet presAssocID="{354B4CED-FA09-4C63-BB45-5EF241FBED8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E9601C16-C3DD-4E40-ABB3-79A223EFD9EE}" type="pres">
      <dgm:prSet presAssocID="{354B4CED-FA09-4C63-BB45-5EF241FBED8D}" presName="childNode" presStyleLbl="node1" presStyleIdx="0" presStyleCnt="3">
        <dgm:presLayoutVars>
          <dgm:bulletEnabled val="1"/>
        </dgm:presLayoutVars>
      </dgm:prSet>
      <dgm:spPr/>
    </dgm:pt>
    <dgm:pt modelId="{D73B0E35-E42C-438C-8E93-C48BFF8D8E9C}" type="pres">
      <dgm:prSet presAssocID="{04BEBD07-2F69-4510-8745-4893318387B9}" presName="hSp" presStyleCnt="0"/>
      <dgm:spPr/>
    </dgm:pt>
    <dgm:pt modelId="{D5085F56-F05E-4FA7-8DEC-B438F6F69C63}" type="pres">
      <dgm:prSet presAssocID="{04BEBD07-2F69-4510-8745-4893318387B9}" presName="vProcSp" presStyleCnt="0"/>
      <dgm:spPr/>
    </dgm:pt>
    <dgm:pt modelId="{5ADCDEEF-31CB-496C-8A5E-FBF479CBE8D4}" type="pres">
      <dgm:prSet presAssocID="{04BEBD07-2F69-4510-8745-4893318387B9}" presName="vSp1" presStyleCnt="0"/>
      <dgm:spPr/>
    </dgm:pt>
    <dgm:pt modelId="{785C0C09-802C-48FE-AD36-D30F10F5815C}" type="pres">
      <dgm:prSet presAssocID="{04BEBD07-2F69-4510-8745-4893318387B9}" presName="simulatedConn" presStyleLbl="solidFgAcc1" presStyleIdx="0" presStyleCnt="2"/>
      <dgm:spPr/>
    </dgm:pt>
    <dgm:pt modelId="{32D3D014-7849-40E0-9235-ED3CF0B258F5}" type="pres">
      <dgm:prSet presAssocID="{04BEBD07-2F69-4510-8745-4893318387B9}" presName="vSp2" presStyleCnt="0"/>
      <dgm:spPr/>
    </dgm:pt>
    <dgm:pt modelId="{B0C6AE97-C5EF-44B2-B244-6DCF64BD57B0}" type="pres">
      <dgm:prSet presAssocID="{04BEBD07-2F69-4510-8745-4893318387B9}" presName="sibTrans" presStyleCnt="0"/>
      <dgm:spPr/>
    </dgm:pt>
    <dgm:pt modelId="{854A64E8-2717-4F7B-9FB4-44F521CADD80}" type="pres">
      <dgm:prSet presAssocID="{CC03A1C1-F506-44CD-A866-8401684E67E1}" presName="compositeNode" presStyleCnt="0">
        <dgm:presLayoutVars>
          <dgm:bulletEnabled val="1"/>
        </dgm:presLayoutVars>
      </dgm:prSet>
      <dgm:spPr/>
    </dgm:pt>
    <dgm:pt modelId="{3047B46D-4A94-42AB-A1E1-FF6C08EAAD74}" type="pres">
      <dgm:prSet presAssocID="{CC03A1C1-F506-44CD-A866-8401684E67E1}" presName="bgRect" presStyleLbl="node1" presStyleIdx="1" presStyleCnt="3" custLinFactNeighborX="4363" custLinFactNeighborY="-726"/>
      <dgm:spPr/>
    </dgm:pt>
    <dgm:pt modelId="{F87B6869-F7FD-440D-BD3E-0C6AD53200DA}" type="pres">
      <dgm:prSet presAssocID="{CC03A1C1-F506-44CD-A866-8401684E67E1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FD11C2DA-AB13-4610-9CAB-37A272CC42CB}" type="pres">
      <dgm:prSet presAssocID="{CC03A1C1-F506-44CD-A866-8401684E67E1}" presName="childNode" presStyleLbl="node1" presStyleIdx="1" presStyleCnt="3">
        <dgm:presLayoutVars>
          <dgm:bulletEnabled val="1"/>
        </dgm:presLayoutVars>
      </dgm:prSet>
      <dgm:spPr/>
    </dgm:pt>
    <dgm:pt modelId="{BC7A8110-048D-4173-94CC-DA9CE6711AA6}" type="pres">
      <dgm:prSet presAssocID="{C7E83CBE-C19C-4CB4-BC40-A55F78004DBD}" presName="hSp" presStyleCnt="0"/>
      <dgm:spPr/>
    </dgm:pt>
    <dgm:pt modelId="{CF019BC6-9DBD-41D4-AC53-1D8F0A71C1ED}" type="pres">
      <dgm:prSet presAssocID="{C7E83CBE-C19C-4CB4-BC40-A55F78004DBD}" presName="vProcSp" presStyleCnt="0"/>
      <dgm:spPr/>
    </dgm:pt>
    <dgm:pt modelId="{26D2D303-DE39-4F06-8650-C42D5125F565}" type="pres">
      <dgm:prSet presAssocID="{C7E83CBE-C19C-4CB4-BC40-A55F78004DBD}" presName="vSp1" presStyleCnt="0"/>
      <dgm:spPr/>
    </dgm:pt>
    <dgm:pt modelId="{B0CF4902-D6E6-46D9-A454-ABE1EA40741A}" type="pres">
      <dgm:prSet presAssocID="{C7E83CBE-C19C-4CB4-BC40-A55F78004DBD}" presName="simulatedConn" presStyleLbl="solidFgAcc1" presStyleIdx="1" presStyleCnt="2"/>
      <dgm:spPr/>
    </dgm:pt>
    <dgm:pt modelId="{ED5A17C2-CCCF-4F8B-91A6-0A5F8C8C5912}" type="pres">
      <dgm:prSet presAssocID="{C7E83CBE-C19C-4CB4-BC40-A55F78004DBD}" presName="vSp2" presStyleCnt="0"/>
      <dgm:spPr/>
    </dgm:pt>
    <dgm:pt modelId="{8C21EF20-0B02-454D-AC7C-417D081AD715}" type="pres">
      <dgm:prSet presAssocID="{C7E83CBE-C19C-4CB4-BC40-A55F78004DBD}" presName="sibTrans" presStyleCnt="0"/>
      <dgm:spPr/>
    </dgm:pt>
    <dgm:pt modelId="{7252B17B-8BA9-4197-848D-F38436438004}" type="pres">
      <dgm:prSet presAssocID="{730E1FB4-E454-4486-A100-A0887BDD19AF}" presName="compositeNode" presStyleCnt="0">
        <dgm:presLayoutVars>
          <dgm:bulletEnabled val="1"/>
        </dgm:presLayoutVars>
      </dgm:prSet>
      <dgm:spPr/>
    </dgm:pt>
    <dgm:pt modelId="{EF952451-5908-473F-AB10-DBD44A05261A}" type="pres">
      <dgm:prSet presAssocID="{730E1FB4-E454-4486-A100-A0887BDD19AF}" presName="bgRect" presStyleLbl="node1" presStyleIdx="2" presStyleCnt="3"/>
      <dgm:spPr/>
    </dgm:pt>
    <dgm:pt modelId="{CEB20BBB-D926-454F-BF67-1D7DE59D8AD4}" type="pres">
      <dgm:prSet presAssocID="{730E1FB4-E454-4486-A100-A0887BDD19AF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4C568206-04F0-4349-B421-01149A7C68A4}" type="pres">
      <dgm:prSet presAssocID="{730E1FB4-E454-4486-A100-A0887BDD19A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43AF7300-7208-40BA-B58A-2DFEC0475A14}" srcId="{2FE29014-0B2B-4A13-9220-D6D4077FDCCA}" destId="{CC03A1C1-F506-44CD-A866-8401684E67E1}" srcOrd="1" destOrd="0" parTransId="{D8B4A215-1F91-4114-A2A8-56E70FA06CBB}" sibTransId="{C7E83CBE-C19C-4CB4-BC40-A55F78004DBD}"/>
    <dgm:cxn modelId="{6FB83D04-3BFB-48F8-B4F2-E798FBCCEFC2}" type="presOf" srcId="{95BB6D40-D469-4305-B889-F2EFDB2B20E6}" destId="{FD11C2DA-AB13-4610-9CAB-37A272CC42CB}" srcOrd="0" destOrd="0" presId="urn:microsoft.com/office/officeart/2005/8/layout/hProcess7"/>
    <dgm:cxn modelId="{AF7FA110-9C27-475C-AB51-88B9BF054853}" type="presOf" srcId="{CC03A1C1-F506-44CD-A866-8401684E67E1}" destId="{3047B46D-4A94-42AB-A1E1-FF6C08EAAD74}" srcOrd="0" destOrd="0" presId="urn:microsoft.com/office/officeart/2005/8/layout/hProcess7"/>
    <dgm:cxn modelId="{96999D3B-88D5-43D5-AF4B-CBBE398CA772}" srcId="{CC03A1C1-F506-44CD-A866-8401684E67E1}" destId="{95BB6D40-D469-4305-B889-F2EFDB2B20E6}" srcOrd="0" destOrd="0" parTransId="{1B1E3778-8A66-4A49-ADDE-121E951156EE}" sibTransId="{67C68585-013F-49B0-9A2A-695FCDB3FE48}"/>
    <dgm:cxn modelId="{E8DACE45-D726-4A9D-9EBD-FB3B1E94557B}" srcId="{730E1FB4-E454-4486-A100-A0887BDD19AF}" destId="{AB78F018-F0E9-4687-8079-39EC2B52DBA7}" srcOrd="0" destOrd="0" parTransId="{B51ED3C9-2410-44C4-97D7-EFC5F14B6CF3}" sibTransId="{127C524D-C323-4244-9C53-376AE40B9A24}"/>
    <dgm:cxn modelId="{517F104D-2038-4E92-B5A7-D31771C37225}" type="presOf" srcId="{730E1FB4-E454-4486-A100-A0887BDD19AF}" destId="{EF952451-5908-473F-AB10-DBD44A05261A}" srcOrd="0" destOrd="0" presId="urn:microsoft.com/office/officeart/2005/8/layout/hProcess7"/>
    <dgm:cxn modelId="{CCC7D46D-63A2-4C25-A9EE-750378464508}" type="presOf" srcId="{354B4CED-FA09-4C63-BB45-5EF241FBED8D}" destId="{28CDF05C-8681-466C-BDBE-B71F902A11B9}" srcOrd="0" destOrd="0" presId="urn:microsoft.com/office/officeart/2005/8/layout/hProcess7"/>
    <dgm:cxn modelId="{2504A250-AF0C-431D-B240-2FDE6382A087}" srcId="{2FE29014-0B2B-4A13-9220-D6D4077FDCCA}" destId="{354B4CED-FA09-4C63-BB45-5EF241FBED8D}" srcOrd="0" destOrd="0" parTransId="{F1C99086-E450-4603-87D5-3073F27C2E4A}" sibTransId="{04BEBD07-2F69-4510-8745-4893318387B9}"/>
    <dgm:cxn modelId="{CBBD09AC-E252-4064-AC54-7CD820182C36}" type="presOf" srcId="{1F2583F1-EC4A-43F9-92E2-21759FD63975}" destId="{E9601C16-C3DD-4E40-ABB3-79A223EFD9EE}" srcOrd="0" destOrd="0" presId="urn:microsoft.com/office/officeart/2005/8/layout/hProcess7"/>
    <dgm:cxn modelId="{CD07BBAE-7E7D-4CE7-A704-1FAAF3BBE715}" srcId="{2FE29014-0B2B-4A13-9220-D6D4077FDCCA}" destId="{730E1FB4-E454-4486-A100-A0887BDD19AF}" srcOrd="2" destOrd="0" parTransId="{5A8CC943-23A4-464A-A609-60E0B9CAB911}" sibTransId="{ED893F29-A367-4CCC-B85B-C81B8B51148C}"/>
    <dgm:cxn modelId="{7F0406BF-95D2-4A15-AC8D-5C9A6F379EEB}" type="presOf" srcId="{2FE29014-0B2B-4A13-9220-D6D4077FDCCA}" destId="{43171635-74FD-4519-83D6-D4892247065B}" srcOrd="0" destOrd="0" presId="urn:microsoft.com/office/officeart/2005/8/layout/hProcess7"/>
    <dgm:cxn modelId="{5CA336CE-71F7-48AC-A623-205A47E10458}" type="presOf" srcId="{730E1FB4-E454-4486-A100-A0887BDD19AF}" destId="{CEB20BBB-D926-454F-BF67-1D7DE59D8AD4}" srcOrd="1" destOrd="0" presId="urn:microsoft.com/office/officeart/2005/8/layout/hProcess7"/>
    <dgm:cxn modelId="{317915E1-281B-4A5A-A24B-1AACDF483397}" type="presOf" srcId="{354B4CED-FA09-4C63-BB45-5EF241FBED8D}" destId="{F769972B-97D2-4536-B869-1D2590467217}" srcOrd="1" destOrd="0" presId="urn:microsoft.com/office/officeart/2005/8/layout/hProcess7"/>
    <dgm:cxn modelId="{74CA91E3-9B1B-4442-BA72-CB01C17E7F8C}" type="presOf" srcId="{AB78F018-F0E9-4687-8079-39EC2B52DBA7}" destId="{4C568206-04F0-4349-B421-01149A7C68A4}" srcOrd="0" destOrd="0" presId="urn:microsoft.com/office/officeart/2005/8/layout/hProcess7"/>
    <dgm:cxn modelId="{B6266DE4-B4D9-464F-B367-CCC7528B06D0}" type="presOf" srcId="{CC03A1C1-F506-44CD-A866-8401684E67E1}" destId="{F87B6869-F7FD-440D-BD3E-0C6AD53200DA}" srcOrd="1" destOrd="0" presId="urn:microsoft.com/office/officeart/2005/8/layout/hProcess7"/>
    <dgm:cxn modelId="{CCA830F4-4BDD-4F00-97B6-D7294B1C5842}" srcId="{354B4CED-FA09-4C63-BB45-5EF241FBED8D}" destId="{1F2583F1-EC4A-43F9-92E2-21759FD63975}" srcOrd="0" destOrd="0" parTransId="{BFFEA294-2EF5-4412-80A2-D801443B68AE}" sibTransId="{F9DFFF49-F2EC-4D2B-84B3-917B412A7669}"/>
    <dgm:cxn modelId="{6E501FE3-C4C1-4728-8701-EB4010EA8588}" type="presParOf" srcId="{43171635-74FD-4519-83D6-D4892247065B}" destId="{90B92F29-CFFF-4C64-B5DC-F09537240CF8}" srcOrd="0" destOrd="0" presId="urn:microsoft.com/office/officeart/2005/8/layout/hProcess7"/>
    <dgm:cxn modelId="{379F8664-22A1-4D08-9963-0E7DD69886D4}" type="presParOf" srcId="{90B92F29-CFFF-4C64-B5DC-F09537240CF8}" destId="{28CDF05C-8681-466C-BDBE-B71F902A11B9}" srcOrd="0" destOrd="0" presId="urn:microsoft.com/office/officeart/2005/8/layout/hProcess7"/>
    <dgm:cxn modelId="{9C4EC049-065E-4061-8132-A9AD25560E97}" type="presParOf" srcId="{90B92F29-CFFF-4C64-B5DC-F09537240CF8}" destId="{F769972B-97D2-4536-B869-1D2590467217}" srcOrd="1" destOrd="0" presId="urn:microsoft.com/office/officeart/2005/8/layout/hProcess7"/>
    <dgm:cxn modelId="{217A4E04-EB33-4B60-897C-A437C9254847}" type="presParOf" srcId="{90B92F29-CFFF-4C64-B5DC-F09537240CF8}" destId="{E9601C16-C3DD-4E40-ABB3-79A223EFD9EE}" srcOrd="2" destOrd="0" presId="urn:microsoft.com/office/officeart/2005/8/layout/hProcess7"/>
    <dgm:cxn modelId="{2E5D9809-6484-4E11-8AAE-72C006B6CBEA}" type="presParOf" srcId="{43171635-74FD-4519-83D6-D4892247065B}" destId="{D73B0E35-E42C-438C-8E93-C48BFF8D8E9C}" srcOrd="1" destOrd="0" presId="urn:microsoft.com/office/officeart/2005/8/layout/hProcess7"/>
    <dgm:cxn modelId="{D072BA9C-B925-426B-8869-CAD92BC5FFDE}" type="presParOf" srcId="{43171635-74FD-4519-83D6-D4892247065B}" destId="{D5085F56-F05E-4FA7-8DEC-B438F6F69C63}" srcOrd="2" destOrd="0" presId="urn:microsoft.com/office/officeart/2005/8/layout/hProcess7"/>
    <dgm:cxn modelId="{D462EB0F-9F7E-4757-8FA1-29AFE29502F3}" type="presParOf" srcId="{D5085F56-F05E-4FA7-8DEC-B438F6F69C63}" destId="{5ADCDEEF-31CB-496C-8A5E-FBF479CBE8D4}" srcOrd="0" destOrd="0" presId="urn:microsoft.com/office/officeart/2005/8/layout/hProcess7"/>
    <dgm:cxn modelId="{79892E66-4E04-43AB-8892-719BE8868017}" type="presParOf" srcId="{D5085F56-F05E-4FA7-8DEC-B438F6F69C63}" destId="{785C0C09-802C-48FE-AD36-D30F10F5815C}" srcOrd="1" destOrd="0" presId="urn:microsoft.com/office/officeart/2005/8/layout/hProcess7"/>
    <dgm:cxn modelId="{E5745A57-802B-4B1E-8F0D-EB37FF8FDD88}" type="presParOf" srcId="{D5085F56-F05E-4FA7-8DEC-B438F6F69C63}" destId="{32D3D014-7849-40E0-9235-ED3CF0B258F5}" srcOrd="2" destOrd="0" presId="urn:microsoft.com/office/officeart/2005/8/layout/hProcess7"/>
    <dgm:cxn modelId="{4945D1A7-9761-4A16-86C1-2D1E1454D58A}" type="presParOf" srcId="{43171635-74FD-4519-83D6-D4892247065B}" destId="{B0C6AE97-C5EF-44B2-B244-6DCF64BD57B0}" srcOrd="3" destOrd="0" presId="urn:microsoft.com/office/officeart/2005/8/layout/hProcess7"/>
    <dgm:cxn modelId="{3DEF8AA4-B370-4001-BB35-519E97C2A0D5}" type="presParOf" srcId="{43171635-74FD-4519-83D6-D4892247065B}" destId="{854A64E8-2717-4F7B-9FB4-44F521CADD80}" srcOrd="4" destOrd="0" presId="urn:microsoft.com/office/officeart/2005/8/layout/hProcess7"/>
    <dgm:cxn modelId="{2FD0B81D-4F50-460B-A854-8B3965D05C1E}" type="presParOf" srcId="{854A64E8-2717-4F7B-9FB4-44F521CADD80}" destId="{3047B46D-4A94-42AB-A1E1-FF6C08EAAD74}" srcOrd="0" destOrd="0" presId="urn:microsoft.com/office/officeart/2005/8/layout/hProcess7"/>
    <dgm:cxn modelId="{87157F0C-4FE0-4969-B349-565A65B16314}" type="presParOf" srcId="{854A64E8-2717-4F7B-9FB4-44F521CADD80}" destId="{F87B6869-F7FD-440D-BD3E-0C6AD53200DA}" srcOrd="1" destOrd="0" presId="urn:microsoft.com/office/officeart/2005/8/layout/hProcess7"/>
    <dgm:cxn modelId="{A51E4249-0D06-4E0A-8A99-67F6D2C9D8B4}" type="presParOf" srcId="{854A64E8-2717-4F7B-9FB4-44F521CADD80}" destId="{FD11C2DA-AB13-4610-9CAB-37A272CC42CB}" srcOrd="2" destOrd="0" presId="urn:microsoft.com/office/officeart/2005/8/layout/hProcess7"/>
    <dgm:cxn modelId="{3B33559C-EEC3-4994-8163-B9EA6714E97B}" type="presParOf" srcId="{43171635-74FD-4519-83D6-D4892247065B}" destId="{BC7A8110-048D-4173-94CC-DA9CE6711AA6}" srcOrd="5" destOrd="0" presId="urn:microsoft.com/office/officeart/2005/8/layout/hProcess7"/>
    <dgm:cxn modelId="{E3B0E47B-EE8E-4A90-8323-4FF735858317}" type="presParOf" srcId="{43171635-74FD-4519-83D6-D4892247065B}" destId="{CF019BC6-9DBD-41D4-AC53-1D8F0A71C1ED}" srcOrd="6" destOrd="0" presId="urn:microsoft.com/office/officeart/2005/8/layout/hProcess7"/>
    <dgm:cxn modelId="{D8BCD717-AF84-4778-AB4E-90E6C6AF702C}" type="presParOf" srcId="{CF019BC6-9DBD-41D4-AC53-1D8F0A71C1ED}" destId="{26D2D303-DE39-4F06-8650-C42D5125F565}" srcOrd="0" destOrd="0" presId="urn:microsoft.com/office/officeart/2005/8/layout/hProcess7"/>
    <dgm:cxn modelId="{114164D4-648F-4F62-B4C8-A2D738EE6C4C}" type="presParOf" srcId="{CF019BC6-9DBD-41D4-AC53-1D8F0A71C1ED}" destId="{B0CF4902-D6E6-46D9-A454-ABE1EA40741A}" srcOrd="1" destOrd="0" presId="urn:microsoft.com/office/officeart/2005/8/layout/hProcess7"/>
    <dgm:cxn modelId="{CBA37EA4-AD5B-40C4-8ECD-5087AA3B3875}" type="presParOf" srcId="{CF019BC6-9DBD-41D4-AC53-1D8F0A71C1ED}" destId="{ED5A17C2-CCCF-4F8B-91A6-0A5F8C8C5912}" srcOrd="2" destOrd="0" presId="urn:microsoft.com/office/officeart/2005/8/layout/hProcess7"/>
    <dgm:cxn modelId="{4CEC4CC0-3133-4681-9085-72A333EC9683}" type="presParOf" srcId="{43171635-74FD-4519-83D6-D4892247065B}" destId="{8C21EF20-0B02-454D-AC7C-417D081AD715}" srcOrd="7" destOrd="0" presId="urn:microsoft.com/office/officeart/2005/8/layout/hProcess7"/>
    <dgm:cxn modelId="{252416CE-7EF2-434E-A847-50FD54E61F07}" type="presParOf" srcId="{43171635-74FD-4519-83D6-D4892247065B}" destId="{7252B17B-8BA9-4197-848D-F38436438004}" srcOrd="8" destOrd="0" presId="urn:microsoft.com/office/officeart/2005/8/layout/hProcess7"/>
    <dgm:cxn modelId="{909D5546-A5C5-490F-BB46-DB0CD0CB5C19}" type="presParOf" srcId="{7252B17B-8BA9-4197-848D-F38436438004}" destId="{EF952451-5908-473F-AB10-DBD44A05261A}" srcOrd="0" destOrd="0" presId="urn:microsoft.com/office/officeart/2005/8/layout/hProcess7"/>
    <dgm:cxn modelId="{8C7C8E03-73B2-4B23-ABF0-A99980889AA4}" type="presParOf" srcId="{7252B17B-8BA9-4197-848D-F38436438004}" destId="{CEB20BBB-D926-454F-BF67-1D7DE59D8AD4}" srcOrd="1" destOrd="0" presId="urn:microsoft.com/office/officeart/2005/8/layout/hProcess7"/>
    <dgm:cxn modelId="{54D132AC-8E8F-4E43-92B2-3E9C23FAA294}" type="presParOf" srcId="{7252B17B-8BA9-4197-848D-F38436438004}" destId="{4C568206-04F0-4349-B421-01149A7C68A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5A2C66-2407-4031-9F4C-61A730DB09D7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B852F54-DF2F-499E-9B54-54D6401E4F1D}">
      <dgm:prSet phldrT="[Text]" custT="1"/>
      <dgm:spPr/>
      <dgm:t>
        <a:bodyPr/>
        <a:lstStyle/>
        <a:p>
          <a:r>
            <a:rPr lang="en-US" sz="1600" dirty="0"/>
            <a:t>Artisanal/small scale manufacturers</a:t>
          </a:r>
        </a:p>
      </dgm:t>
    </dgm:pt>
    <dgm:pt modelId="{B06DB77B-09F2-4CA3-A088-CC84DE983EE4}" type="parTrans" cxnId="{F548B081-B6BD-4F41-ABBB-E76C9156B653}">
      <dgm:prSet/>
      <dgm:spPr/>
      <dgm:t>
        <a:bodyPr/>
        <a:lstStyle/>
        <a:p>
          <a:endParaRPr lang="en-US"/>
        </a:p>
      </dgm:t>
    </dgm:pt>
    <dgm:pt modelId="{1BCA1639-B131-445E-B033-8CE2E71F1ED1}" type="sibTrans" cxnId="{F548B081-B6BD-4F41-ABBB-E76C9156B653}">
      <dgm:prSet/>
      <dgm:spPr/>
      <dgm:t>
        <a:bodyPr/>
        <a:lstStyle/>
        <a:p>
          <a:endParaRPr lang="en-US"/>
        </a:p>
      </dgm:t>
    </dgm:pt>
    <dgm:pt modelId="{11C2714A-CAB7-4C5B-9506-F916B6BC0C9B}">
      <dgm:prSet phldrT="[Text]" custT="1"/>
      <dgm:spPr/>
      <dgm:t>
        <a:bodyPr/>
        <a:lstStyle/>
        <a:p>
          <a:r>
            <a:rPr lang="en-US" sz="1800" dirty="0"/>
            <a:t>This sector provide over 50 million direct employment in sub-Saharan Africa</a:t>
          </a:r>
        </a:p>
      </dgm:t>
    </dgm:pt>
    <dgm:pt modelId="{D343A1A7-3D98-4A65-AE64-A9C9D1114B32}" type="parTrans" cxnId="{AE38B4DD-3403-47E3-9AD8-E19DD5A40F97}">
      <dgm:prSet/>
      <dgm:spPr/>
      <dgm:t>
        <a:bodyPr/>
        <a:lstStyle/>
        <a:p>
          <a:endParaRPr lang="en-US"/>
        </a:p>
      </dgm:t>
    </dgm:pt>
    <dgm:pt modelId="{05C22950-215A-4601-A13C-534DBCD02467}" type="sibTrans" cxnId="{AE38B4DD-3403-47E3-9AD8-E19DD5A40F97}">
      <dgm:prSet/>
      <dgm:spPr/>
      <dgm:t>
        <a:bodyPr/>
        <a:lstStyle/>
        <a:p>
          <a:endParaRPr lang="en-US"/>
        </a:p>
      </dgm:t>
    </dgm:pt>
    <dgm:pt modelId="{4097F824-E150-4B12-9D30-21C0C43649B3}">
      <dgm:prSet phldrT="[Text]" custT="1"/>
      <dgm:spPr/>
      <dgm:t>
        <a:bodyPr/>
        <a:lstStyle/>
        <a:p>
          <a:r>
            <a:rPr lang="en-US" sz="1800" dirty="0"/>
            <a:t>It is associated with low tech and labor intensive</a:t>
          </a:r>
        </a:p>
      </dgm:t>
    </dgm:pt>
    <dgm:pt modelId="{DF775536-BB5F-474A-86BF-164EBA1A5768}" type="parTrans" cxnId="{78F3D4BA-F8C1-4003-87C3-720D6DCAE9E8}">
      <dgm:prSet/>
      <dgm:spPr/>
      <dgm:t>
        <a:bodyPr/>
        <a:lstStyle/>
        <a:p>
          <a:endParaRPr lang="en-US"/>
        </a:p>
      </dgm:t>
    </dgm:pt>
    <dgm:pt modelId="{42A5F9E4-45C8-499A-AD3E-7F5CAE266AA7}" type="sibTrans" cxnId="{78F3D4BA-F8C1-4003-87C3-720D6DCAE9E8}">
      <dgm:prSet/>
      <dgm:spPr/>
      <dgm:t>
        <a:bodyPr/>
        <a:lstStyle/>
        <a:p>
          <a:endParaRPr lang="en-US"/>
        </a:p>
      </dgm:t>
    </dgm:pt>
    <dgm:pt modelId="{8EEB53E7-F5A6-4D0F-AB69-29DF57197E66}">
      <dgm:prSet phldrT="[Text]" custT="1"/>
      <dgm:spPr/>
      <dgm:t>
        <a:bodyPr/>
        <a:lstStyle/>
        <a:p>
          <a:r>
            <a:rPr lang="en-US" sz="1600" dirty="0"/>
            <a:t>Impact of </a:t>
          </a:r>
          <a:r>
            <a:rPr lang="en-US" sz="1600" dirty="0" err="1"/>
            <a:t>Istisna</a:t>
          </a:r>
          <a:r>
            <a:rPr lang="en-US" sz="1600" dirty="0"/>
            <a:t> product</a:t>
          </a:r>
        </a:p>
      </dgm:t>
    </dgm:pt>
    <dgm:pt modelId="{B29F016B-709A-4F30-878D-F7781602E3E7}" type="parTrans" cxnId="{53B96C7F-F866-4B0D-BF28-96C1BB4DD6AF}">
      <dgm:prSet/>
      <dgm:spPr/>
      <dgm:t>
        <a:bodyPr/>
        <a:lstStyle/>
        <a:p>
          <a:endParaRPr lang="en-US"/>
        </a:p>
      </dgm:t>
    </dgm:pt>
    <dgm:pt modelId="{12541DB2-5C82-4374-AF39-A1FFFA3A5D72}" type="sibTrans" cxnId="{53B96C7F-F866-4B0D-BF28-96C1BB4DD6AF}">
      <dgm:prSet/>
      <dgm:spPr/>
      <dgm:t>
        <a:bodyPr/>
        <a:lstStyle/>
        <a:p>
          <a:endParaRPr lang="en-US"/>
        </a:p>
      </dgm:t>
    </dgm:pt>
    <dgm:pt modelId="{BC138FF7-28EE-46C2-BE60-97C8A5F5F0E0}">
      <dgm:prSet phldrT="[Text]" custT="1"/>
      <dgm:spPr/>
      <dgm:t>
        <a:bodyPr/>
        <a:lstStyle/>
        <a:p>
          <a:r>
            <a:rPr lang="en-US" sz="1800" dirty="0"/>
            <a:t>Provide finance to acquire useful mining &amp; manufacturing tools therefore increasing output </a:t>
          </a:r>
        </a:p>
      </dgm:t>
    </dgm:pt>
    <dgm:pt modelId="{C5A4AF31-AB78-488F-B0A9-78AED452DBA2}" type="parTrans" cxnId="{AC09E706-B433-4E59-B0A1-8CB9F707153C}">
      <dgm:prSet/>
      <dgm:spPr/>
      <dgm:t>
        <a:bodyPr/>
        <a:lstStyle/>
        <a:p>
          <a:endParaRPr lang="en-US"/>
        </a:p>
      </dgm:t>
    </dgm:pt>
    <dgm:pt modelId="{4E878DE5-3F97-4166-A964-F9C2A3E40292}" type="sibTrans" cxnId="{AC09E706-B433-4E59-B0A1-8CB9F707153C}">
      <dgm:prSet/>
      <dgm:spPr/>
      <dgm:t>
        <a:bodyPr/>
        <a:lstStyle/>
        <a:p>
          <a:endParaRPr lang="en-US"/>
        </a:p>
      </dgm:t>
    </dgm:pt>
    <dgm:pt modelId="{BFEDC3FE-3C54-47C4-90C5-CB26EEFE6548}">
      <dgm:prSet phldrT="[Text]"/>
      <dgm:spPr/>
      <dgm:t>
        <a:bodyPr/>
        <a:lstStyle/>
        <a:p>
          <a:r>
            <a:rPr lang="en-US" dirty="0"/>
            <a:t>Create a ready market for mineral sales</a:t>
          </a:r>
        </a:p>
      </dgm:t>
    </dgm:pt>
    <dgm:pt modelId="{BB3A512B-69BF-4FAB-99AF-2B7D2C622FD9}" type="parTrans" cxnId="{1B7B75A6-9990-4B9E-A2CB-63A4D7360247}">
      <dgm:prSet/>
      <dgm:spPr/>
      <dgm:t>
        <a:bodyPr/>
        <a:lstStyle/>
        <a:p>
          <a:endParaRPr lang="en-US"/>
        </a:p>
      </dgm:t>
    </dgm:pt>
    <dgm:pt modelId="{AF8328FB-59CA-4F07-9D9C-212A25526B2D}" type="sibTrans" cxnId="{1B7B75A6-9990-4B9E-A2CB-63A4D7360247}">
      <dgm:prSet/>
      <dgm:spPr/>
      <dgm:t>
        <a:bodyPr/>
        <a:lstStyle/>
        <a:p>
          <a:endParaRPr lang="en-US"/>
        </a:p>
      </dgm:t>
    </dgm:pt>
    <dgm:pt modelId="{32FE55A6-8A87-42A8-97D8-42942B3FB7B4}" type="pres">
      <dgm:prSet presAssocID="{4C5A2C66-2407-4031-9F4C-61A730DB09D7}" presName="list" presStyleCnt="0">
        <dgm:presLayoutVars>
          <dgm:dir/>
          <dgm:animLvl val="lvl"/>
        </dgm:presLayoutVars>
      </dgm:prSet>
      <dgm:spPr/>
    </dgm:pt>
    <dgm:pt modelId="{A0AE5E92-BC19-4F66-88BB-872DDD0E5462}" type="pres">
      <dgm:prSet presAssocID="{BB852F54-DF2F-499E-9B54-54D6401E4F1D}" presName="posSpace" presStyleCnt="0"/>
      <dgm:spPr/>
    </dgm:pt>
    <dgm:pt modelId="{3527E0AA-83C3-4AF2-875E-300A5F1FF183}" type="pres">
      <dgm:prSet presAssocID="{BB852F54-DF2F-499E-9B54-54D6401E4F1D}" presName="vertFlow" presStyleCnt="0"/>
      <dgm:spPr/>
    </dgm:pt>
    <dgm:pt modelId="{19467AC2-498C-4673-A632-B94A2CFB5741}" type="pres">
      <dgm:prSet presAssocID="{BB852F54-DF2F-499E-9B54-54D6401E4F1D}" presName="topSpace" presStyleCnt="0"/>
      <dgm:spPr/>
    </dgm:pt>
    <dgm:pt modelId="{D96CBF45-CBE8-490F-866F-2BFCA7322617}" type="pres">
      <dgm:prSet presAssocID="{BB852F54-DF2F-499E-9B54-54D6401E4F1D}" presName="firstComp" presStyleCnt="0"/>
      <dgm:spPr/>
    </dgm:pt>
    <dgm:pt modelId="{F67ADE3D-AB43-42E4-A3FA-3B5C2A09962E}" type="pres">
      <dgm:prSet presAssocID="{BB852F54-DF2F-499E-9B54-54D6401E4F1D}" presName="firstChild" presStyleLbl="bgAccFollowNode1" presStyleIdx="0" presStyleCnt="4" custScaleY="201314" custLinFactNeighborX="39454" custLinFactNeighborY="-6606"/>
      <dgm:spPr/>
    </dgm:pt>
    <dgm:pt modelId="{976800F2-1760-4DC3-AA03-740CAA17EF43}" type="pres">
      <dgm:prSet presAssocID="{BB852F54-DF2F-499E-9B54-54D6401E4F1D}" presName="firstChildTx" presStyleLbl="bgAccFollowNode1" presStyleIdx="0" presStyleCnt="4">
        <dgm:presLayoutVars>
          <dgm:bulletEnabled val="1"/>
        </dgm:presLayoutVars>
      </dgm:prSet>
      <dgm:spPr/>
    </dgm:pt>
    <dgm:pt modelId="{5D838579-74D8-4ECF-A5C5-70A76C48ED18}" type="pres">
      <dgm:prSet presAssocID="{4097F824-E150-4B12-9D30-21C0C43649B3}" presName="comp" presStyleCnt="0"/>
      <dgm:spPr/>
    </dgm:pt>
    <dgm:pt modelId="{4A5E4002-6FD1-4B94-BD29-83CB538C3F87}" type="pres">
      <dgm:prSet presAssocID="{4097F824-E150-4B12-9D30-21C0C43649B3}" presName="child" presStyleLbl="bgAccFollowNode1" presStyleIdx="1" presStyleCnt="4" custScaleY="161785" custLinFactNeighborX="39454" custLinFactNeighborY="-5589"/>
      <dgm:spPr/>
    </dgm:pt>
    <dgm:pt modelId="{027CF00A-8D55-4FF7-B68B-C6A899E721CB}" type="pres">
      <dgm:prSet presAssocID="{4097F824-E150-4B12-9D30-21C0C43649B3}" presName="childTx" presStyleLbl="bgAccFollowNode1" presStyleIdx="1" presStyleCnt="4">
        <dgm:presLayoutVars>
          <dgm:bulletEnabled val="1"/>
        </dgm:presLayoutVars>
      </dgm:prSet>
      <dgm:spPr/>
    </dgm:pt>
    <dgm:pt modelId="{4741DF5F-F1DC-4608-80E1-FBD3CE7E1CB5}" type="pres">
      <dgm:prSet presAssocID="{BB852F54-DF2F-499E-9B54-54D6401E4F1D}" presName="negSpace" presStyleCnt="0"/>
      <dgm:spPr/>
    </dgm:pt>
    <dgm:pt modelId="{A2095049-E1CA-40D0-927F-6AE562742DBF}" type="pres">
      <dgm:prSet presAssocID="{BB852F54-DF2F-499E-9B54-54D6401E4F1D}" presName="circle" presStyleLbl="node1" presStyleIdx="0" presStyleCnt="2" custScaleX="158866" custScaleY="140723" custLinFactNeighborX="-12826" custLinFactNeighborY="-6562"/>
      <dgm:spPr/>
    </dgm:pt>
    <dgm:pt modelId="{2D60EF2B-8080-4150-8537-69817875ECC5}" type="pres">
      <dgm:prSet presAssocID="{1BCA1639-B131-445E-B033-8CE2E71F1ED1}" presName="transSpace" presStyleCnt="0"/>
      <dgm:spPr/>
    </dgm:pt>
    <dgm:pt modelId="{C5E6A6AE-0EDE-41C0-90E4-778DD8741CB8}" type="pres">
      <dgm:prSet presAssocID="{8EEB53E7-F5A6-4D0F-AB69-29DF57197E66}" presName="posSpace" presStyleCnt="0"/>
      <dgm:spPr/>
    </dgm:pt>
    <dgm:pt modelId="{6E3989A9-4FBA-45D4-B529-491AA44B676E}" type="pres">
      <dgm:prSet presAssocID="{8EEB53E7-F5A6-4D0F-AB69-29DF57197E66}" presName="vertFlow" presStyleCnt="0"/>
      <dgm:spPr/>
    </dgm:pt>
    <dgm:pt modelId="{1E698C8F-A58B-4C69-BB7F-3D8B09433A2D}" type="pres">
      <dgm:prSet presAssocID="{8EEB53E7-F5A6-4D0F-AB69-29DF57197E66}" presName="topSpace" presStyleCnt="0"/>
      <dgm:spPr/>
    </dgm:pt>
    <dgm:pt modelId="{5380B471-BE6F-4CB2-B7A0-458738AB5598}" type="pres">
      <dgm:prSet presAssocID="{8EEB53E7-F5A6-4D0F-AB69-29DF57197E66}" presName="firstComp" presStyleCnt="0"/>
      <dgm:spPr/>
    </dgm:pt>
    <dgm:pt modelId="{5BC50DAE-0296-46B7-9C19-B13F5B58BC13}" type="pres">
      <dgm:prSet presAssocID="{8EEB53E7-F5A6-4D0F-AB69-29DF57197E66}" presName="firstChild" presStyleLbl="bgAccFollowNode1" presStyleIdx="2" presStyleCnt="4" custScaleY="276452" custLinFactNeighborX="18652" custLinFactNeighborY="-741"/>
      <dgm:spPr/>
    </dgm:pt>
    <dgm:pt modelId="{C3923F11-AC43-48DB-86F4-CD55E7D2AF11}" type="pres">
      <dgm:prSet presAssocID="{8EEB53E7-F5A6-4D0F-AB69-29DF57197E66}" presName="firstChildTx" presStyleLbl="bgAccFollowNode1" presStyleIdx="2" presStyleCnt="4">
        <dgm:presLayoutVars>
          <dgm:bulletEnabled val="1"/>
        </dgm:presLayoutVars>
      </dgm:prSet>
      <dgm:spPr/>
    </dgm:pt>
    <dgm:pt modelId="{843CEADF-B97C-4FAE-A71B-EF39FA831AD8}" type="pres">
      <dgm:prSet presAssocID="{BFEDC3FE-3C54-47C4-90C5-CB26EEFE6548}" presName="comp" presStyleCnt="0"/>
      <dgm:spPr/>
    </dgm:pt>
    <dgm:pt modelId="{8C4E92CC-B653-40F1-9140-E1DAFA9D8986}" type="pres">
      <dgm:prSet presAssocID="{BFEDC3FE-3C54-47C4-90C5-CB26EEFE6548}" presName="child" presStyleLbl="bgAccFollowNode1" presStyleIdx="3" presStyleCnt="4" custLinFactNeighborX="20750" custLinFactNeighborY="-1592"/>
      <dgm:spPr/>
    </dgm:pt>
    <dgm:pt modelId="{A1BF1EE4-5F48-431E-869A-343DD0E7A0F9}" type="pres">
      <dgm:prSet presAssocID="{BFEDC3FE-3C54-47C4-90C5-CB26EEFE6548}" presName="childTx" presStyleLbl="bgAccFollowNode1" presStyleIdx="3" presStyleCnt="4">
        <dgm:presLayoutVars>
          <dgm:bulletEnabled val="1"/>
        </dgm:presLayoutVars>
      </dgm:prSet>
      <dgm:spPr/>
    </dgm:pt>
    <dgm:pt modelId="{FDCA049A-B08B-4FBB-B44C-D1F04037957F}" type="pres">
      <dgm:prSet presAssocID="{8EEB53E7-F5A6-4D0F-AB69-29DF57197E66}" presName="negSpace" presStyleCnt="0"/>
      <dgm:spPr/>
    </dgm:pt>
    <dgm:pt modelId="{0E2E247D-3006-4D0B-98DB-BC06EC02753F}" type="pres">
      <dgm:prSet presAssocID="{8EEB53E7-F5A6-4D0F-AB69-29DF57197E66}" presName="circle" presStyleLbl="node1" presStyleIdx="1" presStyleCnt="2" custScaleX="114049" custLinFactNeighborX="267" custLinFactNeighborY="-2278"/>
      <dgm:spPr/>
    </dgm:pt>
  </dgm:ptLst>
  <dgm:cxnLst>
    <dgm:cxn modelId="{AC09E706-B433-4E59-B0A1-8CB9F707153C}" srcId="{8EEB53E7-F5A6-4D0F-AB69-29DF57197E66}" destId="{BC138FF7-28EE-46C2-BE60-97C8A5F5F0E0}" srcOrd="0" destOrd="0" parTransId="{C5A4AF31-AB78-488F-B0A9-78AED452DBA2}" sibTransId="{4E878DE5-3F97-4166-A964-F9C2A3E40292}"/>
    <dgm:cxn modelId="{D240E608-0A53-41EB-827B-8B81B62084E3}" type="presOf" srcId="{11C2714A-CAB7-4C5B-9506-F916B6BC0C9B}" destId="{F67ADE3D-AB43-42E4-A3FA-3B5C2A09962E}" srcOrd="0" destOrd="0" presId="urn:microsoft.com/office/officeart/2005/8/layout/hList9"/>
    <dgm:cxn modelId="{9A23ED27-76AA-4B91-81BE-B43CB2867F7F}" type="presOf" srcId="{4097F824-E150-4B12-9D30-21C0C43649B3}" destId="{4A5E4002-6FD1-4B94-BD29-83CB538C3F87}" srcOrd="0" destOrd="0" presId="urn:microsoft.com/office/officeart/2005/8/layout/hList9"/>
    <dgm:cxn modelId="{37D8054E-71F5-41FA-94E5-2B28869911E2}" type="presOf" srcId="{BFEDC3FE-3C54-47C4-90C5-CB26EEFE6548}" destId="{A1BF1EE4-5F48-431E-869A-343DD0E7A0F9}" srcOrd="1" destOrd="0" presId="urn:microsoft.com/office/officeart/2005/8/layout/hList9"/>
    <dgm:cxn modelId="{32851C70-191E-41A4-942B-5670D4F9E4E9}" type="presOf" srcId="{BC138FF7-28EE-46C2-BE60-97C8A5F5F0E0}" destId="{5BC50DAE-0296-46B7-9C19-B13F5B58BC13}" srcOrd="0" destOrd="0" presId="urn:microsoft.com/office/officeart/2005/8/layout/hList9"/>
    <dgm:cxn modelId="{C6CE487C-4BCC-435B-B8D4-E1A9D38E8994}" type="presOf" srcId="{11C2714A-CAB7-4C5B-9506-F916B6BC0C9B}" destId="{976800F2-1760-4DC3-AA03-740CAA17EF43}" srcOrd="1" destOrd="0" presId="urn:microsoft.com/office/officeart/2005/8/layout/hList9"/>
    <dgm:cxn modelId="{53B96C7F-F866-4B0D-BF28-96C1BB4DD6AF}" srcId="{4C5A2C66-2407-4031-9F4C-61A730DB09D7}" destId="{8EEB53E7-F5A6-4D0F-AB69-29DF57197E66}" srcOrd="1" destOrd="0" parTransId="{B29F016B-709A-4F30-878D-F7781602E3E7}" sibTransId="{12541DB2-5C82-4374-AF39-A1FFFA3A5D72}"/>
    <dgm:cxn modelId="{F548B081-B6BD-4F41-ABBB-E76C9156B653}" srcId="{4C5A2C66-2407-4031-9F4C-61A730DB09D7}" destId="{BB852F54-DF2F-499E-9B54-54D6401E4F1D}" srcOrd="0" destOrd="0" parTransId="{B06DB77B-09F2-4CA3-A088-CC84DE983EE4}" sibTransId="{1BCA1639-B131-445E-B033-8CE2E71F1ED1}"/>
    <dgm:cxn modelId="{8E3ACB81-9D7D-4F19-BBF3-24085EA2722E}" type="presOf" srcId="{8EEB53E7-F5A6-4D0F-AB69-29DF57197E66}" destId="{0E2E247D-3006-4D0B-98DB-BC06EC02753F}" srcOrd="0" destOrd="0" presId="urn:microsoft.com/office/officeart/2005/8/layout/hList9"/>
    <dgm:cxn modelId="{5D3C7C93-82B2-430D-A50D-B6C36415BF6F}" type="presOf" srcId="{BB852F54-DF2F-499E-9B54-54D6401E4F1D}" destId="{A2095049-E1CA-40D0-927F-6AE562742DBF}" srcOrd="0" destOrd="0" presId="urn:microsoft.com/office/officeart/2005/8/layout/hList9"/>
    <dgm:cxn modelId="{1B7B75A6-9990-4B9E-A2CB-63A4D7360247}" srcId="{8EEB53E7-F5A6-4D0F-AB69-29DF57197E66}" destId="{BFEDC3FE-3C54-47C4-90C5-CB26EEFE6548}" srcOrd="1" destOrd="0" parTransId="{BB3A512B-69BF-4FAB-99AF-2B7D2C622FD9}" sibTransId="{AF8328FB-59CA-4F07-9D9C-212A25526B2D}"/>
    <dgm:cxn modelId="{095543B5-9AC1-4AFB-99EF-487E4B15098F}" type="presOf" srcId="{4C5A2C66-2407-4031-9F4C-61A730DB09D7}" destId="{32FE55A6-8A87-42A8-97D8-42942B3FB7B4}" srcOrd="0" destOrd="0" presId="urn:microsoft.com/office/officeart/2005/8/layout/hList9"/>
    <dgm:cxn modelId="{78F3D4BA-F8C1-4003-87C3-720D6DCAE9E8}" srcId="{BB852F54-DF2F-499E-9B54-54D6401E4F1D}" destId="{4097F824-E150-4B12-9D30-21C0C43649B3}" srcOrd="1" destOrd="0" parTransId="{DF775536-BB5F-474A-86BF-164EBA1A5768}" sibTransId="{42A5F9E4-45C8-499A-AD3E-7F5CAE266AA7}"/>
    <dgm:cxn modelId="{CDDDCCC2-0283-4DCA-A7F7-B687DD398635}" type="presOf" srcId="{4097F824-E150-4B12-9D30-21C0C43649B3}" destId="{027CF00A-8D55-4FF7-B68B-C6A899E721CB}" srcOrd="1" destOrd="0" presId="urn:microsoft.com/office/officeart/2005/8/layout/hList9"/>
    <dgm:cxn modelId="{AE38B4DD-3403-47E3-9AD8-E19DD5A40F97}" srcId="{BB852F54-DF2F-499E-9B54-54D6401E4F1D}" destId="{11C2714A-CAB7-4C5B-9506-F916B6BC0C9B}" srcOrd="0" destOrd="0" parTransId="{D343A1A7-3D98-4A65-AE64-A9C9D1114B32}" sibTransId="{05C22950-215A-4601-A13C-534DBCD02467}"/>
    <dgm:cxn modelId="{BEEBCEF2-6BC6-4092-842D-4AE0C99AEA90}" type="presOf" srcId="{BC138FF7-28EE-46C2-BE60-97C8A5F5F0E0}" destId="{C3923F11-AC43-48DB-86F4-CD55E7D2AF11}" srcOrd="1" destOrd="0" presId="urn:microsoft.com/office/officeart/2005/8/layout/hList9"/>
    <dgm:cxn modelId="{21A9E1FA-3B75-4EA2-B7B4-0746CAC8480F}" type="presOf" srcId="{BFEDC3FE-3C54-47C4-90C5-CB26EEFE6548}" destId="{8C4E92CC-B653-40F1-9140-E1DAFA9D8986}" srcOrd="0" destOrd="0" presId="urn:microsoft.com/office/officeart/2005/8/layout/hList9"/>
    <dgm:cxn modelId="{97DF4CBD-B92D-4CBF-9099-5BA3CB53B3DE}" type="presParOf" srcId="{32FE55A6-8A87-42A8-97D8-42942B3FB7B4}" destId="{A0AE5E92-BC19-4F66-88BB-872DDD0E5462}" srcOrd="0" destOrd="0" presId="urn:microsoft.com/office/officeart/2005/8/layout/hList9"/>
    <dgm:cxn modelId="{EF510A7E-7DE3-49D2-9C8D-8D4F035CF208}" type="presParOf" srcId="{32FE55A6-8A87-42A8-97D8-42942B3FB7B4}" destId="{3527E0AA-83C3-4AF2-875E-300A5F1FF183}" srcOrd="1" destOrd="0" presId="urn:microsoft.com/office/officeart/2005/8/layout/hList9"/>
    <dgm:cxn modelId="{D44561E0-3AAA-4EFC-8D76-4B4E4B62C7E9}" type="presParOf" srcId="{3527E0AA-83C3-4AF2-875E-300A5F1FF183}" destId="{19467AC2-498C-4673-A632-B94A2CFB5741}" srcOrd="0" destOrd="0" presId="urn:microsoft.com/office/officeart/2005/8/layout/hList9"/>
    <dgm:cxn modelId="{B5EC4001-C23E-4F7A-BFEC-13D8F085B21F}" type="presParOf" srcId="{3527E0AA-83C3-4AF2-875E-300A5F1FF183}" destId="{D96CBF45-CBE8-490F-866F-2BFCA7322617}" srcOrd="1" destOrd="0" presId="urn:microsoft.com/office/officeart/2005/8/layout/hList9"/>
    <dgm:cxn modelId="{1740FE25-1D82-4568-AD50-F62B7B602AFC}" type="presParOf" srcId="{D96CBF45-CBE8-490F-866F-2BFCA7322617}" destId="{F67ADE3D-AB43-42E4-A3FA-3B5C2A09962E}" srcOrd="0" destOrd="0" presId="urn:microsoft.com/office/officeart/2005/8/layout/hList9"/>
    <dgm:cxn modelId="{7A2F37CB-067C-4923-B40D-B6C54CBA61FB}" type="presParOf" srcId="{D96CBF45-CBE8-490F-866F-2BFCA7322617}" destId="{976800F2-1760-4DC3-AA03-740CAA17EF43}" srcOrd="1" destOrd="0" presId="urn:microsoft.com/office/officeart/2005/8/layout/hList9"/>
    <dgm:cxn modelId="{4D366903-B44A-4086-BDB9-F782BDD83082}" type="presParOf" srcId="{3527E0AA-83C3-4AF2-875E-300A5F1FF183}" destId="{5D838579-74D8-4ECF-A5C5-70A76C48ED18}" srcOrd="2" destOrd="0" presId="urn:microsoft.com/office/officeart/2005/8/layout/hList9"/>
    <dgm:cxn modelId="{B9B88111-626C-4980-8C46-EEBD2C54E31C}" type="presParOf" srcId="{5D838579-74D8-4ECF-A5C5-70A76C48ED18}" destId="{4A5E4002-6FD1-4B94-BD29-83CB538C3F87}" srcOrd="0" destOrd="0" presId="urn:microsoft.com/office/officeart/2005/8/layout/hList9"/>
    <dgm:cxn modelId="{FC3CAE50-0FFE-47C8-ABAD-2685D16801A1}" type="presParOf" srcId="{5D838579-74D8-4ECF-A5C5-70A76C48ED18}" destId="{027CF00A-8D55-4FF7-B68B-C6A899E721CB}" srcOrd="1" destOrd="0" presId="urn:microsoft.com/office/officeart/2005/8/layout/hList9"/>
    <dgm:cxn modelId="{26D3CB91-C470-4061-9AB6-DC6B0C4A71BD}" type="presParOf" srcId="{32FE55A6-8A87-42A8-97D8-42942B3FB7B4}" destId="{4741DF5F-F1DC-4608-80E1-FBD3CE7E1CB5}" srcOrd="2" destOrd="0" presId="urn:microsoft.com/office/officeart/2005/8/layout/hList9"/>
    <dgm:cxn modelId="{ED2A5092-2574-48EF-A8EF-C548EEEA3970}" type="presParOf" srcId="{32FE55A6-8A87-42A8-97D8-42942B3FB7B4}" destId="{A2095049-E1CA-40D0-927F-6AE562742DBF}" srcOrd="3" destOrd="0" presId="urn:microsoft.com/office/officeart/2005/8/layout/hList9"/>
    <dgm:cxn modelId="{16DABC36-0E81-4D85-B116-7C4153D6E481}" type="presParOf" srcId="{32FE55A6-8A87-42A8-97D8-42942B3FB7B4}" destId="{2D60EF2B-8080-4150-8537-69817875ECC5}" srcOrd="4" destOrd="0" presId="urn:microsoft.com/office/officeart/2005/8/layout/hList9"/>
    <dgm:cxn modelId="{1C742D73-A4E5-4BB0-A7BE-4DAE5F2591FE}" type="presParOf" srcId="{32FE55A6-8A87-42A8-97D8-42942B3FB7B4}" destId="{C5E6A6AE-0EDE-41C0-90E4-778DD8741CB8}" srcOrd="5" destOrd="0" presId="urn:microsoft.com/office/officeart/2005/8/layout/hList9"/>
    <dgm:cxn modelId="{B16624F3-A923-4790-A79E-AE6E01CD8CAE}" type="presParOf" srcId="{32FE55A6-8A87-42A8-97D8-42942B3FB7B4}" destId="{6E3989A9-4FBA-45D4-B529-491AA44B676E}" srcOrd="6" destOrd="0" presId="urn:microsoft.com/office/officeart/2005/8/layout/hList9"/>
    <dgm:cxn modelId="{37B2630D-BC34-4DB0-924C-276213B758B1}" type="presParOf" srcId="{6E3989A9-4FBA-45D4-B529-491AA44B676E}" destId="{1E698C8F-A58B-4C69-BB7F-3D8B09433A2D}" srcOrd="0" destOrd="0" presId="urn:microsoft.com/office/officeart/2005/8/layout/hList9"/>
    <dgm:cxn modelId="{8EF0043C-2D54-43CF-81F1-01D097B846E9}" type="presParOf" srcId="{6E3989A9-4FBA-45D4-B529-491AA44B676E}" destId="{5380B471-BE6F-4CB2-B7A0-458738AB5598}" srcOrd="1" destOrd="0" presId="urn:microsoft.com/office/officeart/2005/8/layout/hList9"/>
    <dgm:cxn modelId="{D4FDDA8F-69C9-4C06-B2D9-512EAE5F9375}" type="presParOf" srcId="{5380B471-BE6F-4CB2-B7A0-458738AB5598}" destId="{5BC50DAE-0296-46B7-9C19-B13F5B58BC13}" srcOrd="0" destOrd="0" presId="urn:microsoft.com/office/officeart/2005/8/layout/hList9"/>
    <dgm:cxn modelId="{387F61AE-5354-4FC2-85F4-437DB8110C17}" type="presParOf" srcId="{5380B471-BE6F-4CB2-B7A0-458738AB5598}" destId="{C3923F11-AC43-48DB-86F4-CD55E7D2AF11}" srcOrd="1" destOrd="0" presId="urn:microsoft.com/office/officeart/2005/8/layout/hList9"/>
    <dgm:cxn modelId="{0ACEAA96-9EEA-49EB-97AF-33ECE4C1B3E1}" type="presParOf" srcId="{6E3989A9-4FBA-45D4-B529-491AA44B676E}" destId="{843CEADF-B97C-4FAE-A71B-EF39FA831AD8}" srcOrd="2" destOrd="0" presId="urn:microsoft.com/office/officeart/2005/8/layout/hList9"/>
    <dgm:cxn modelId="{58901FD5-8DC1-4262-B458-B9A3253123E5}" type="presParOf" srcId="{843CEADF-B97C-4FAE-A71B-EF39FA831AD8}" destId="{8C4E92CC-B653-40F1-9140-E1DAFA9D8986}" srcOrd="0" destOrd="0" presId="urn:microsoft.com/office/officeart/2005/8/layout/hList9"/>
    <dgm:cxn modelId="{50359B99-21C5-45A1-96F9-AC58D55DFC90}" type="presParOf" srcId="{843CEADF-B97C-4FAE-A71B-EF39FA831AD8}" destId="{A1BF1EE4-5F48-431E-869A-343DD0E7A0F9}" srcOrd="1" destOrd="0" presId="urn:microsoft.com/office/officeart/2005/8/layout/hList9"/>
    <dgm:cxn modelId="{9CD59DCB-9C95-4396-BA94-BA4024A3D09C}" type="presParOf" srcId="{32FE55A6-8A87-42A8-97D8-42942B3FB7B4}" destId="{FDCA049A-B08B-4FBB-B44C-D1F04037957F}" srcOrd="7" destOrd="0" presId="urn:microsoft.com/office/officeart/2005/8/layout/hList9"/>
    <dgm:cxn modelId="{8D5EA615-D896-42A1-867D-BA3734D66B10}" type="presParOf" srcId="{32FE55A6-8A87-42A8-97D8-42942B3FB7B4}" destId="{0E2E247D-3006-4D0B-98DB-BC06EC02753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0AEED2-1EFA-47A6-8027-FC4FE076647B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E8042D4D-A07E-498B-9618-CABFA37303E2}">
      <dgm:prSet phldrT="[Text]"/>
      <dgm:spPr/>
      <dgm:t>
        <a:bodyPr/>
        <a:lstStyle/>
        <a:p>
          <a:r>
            <a:rPr lang="en-US" dirty="0"/>
            <a:t>Poverty alleviation</a:t>
          </a:r>
        </a:p>
      </dgm:t>
    </dgm:pt>
    <dgm:pt modelId="{AB91DA0E-C7CF-4B35-9FF5-732579CA184C}" type="parTrans" cxnId="{A1BE7C01-6A34-4EA9-8BB9-5F6942B2C4A1}">
      <dgm:prSet/>
      <dgm:spPr/>
      <dgm:t>
        <a:bodyPr/>
        <a:lstStyle/>
        <a:p>
          <a:endParaRPr lang="en-US"/>
        </a:p>
      </dgm:t>
    </dgm:pt>
    <dgm:pt modelId="{3AADDD9A-A4A7-4005-B8EC-5B16F4FDD691}" type="sibTrans" cxnId="{A1BE7C01-6A34-4EA9-8BB9-5F6942B2C4A1}">
      <dgm:prSet/>
      <dgm:spPr/>
      <dgm:t>
        <a:bodyPr/>
        <a:lstStyle/>
        <a:p>
          <a:endParaRPr lang="en-US"/>
        </a:p>
      </dgm:t>
    </dgm:pt>
    <dgm:pt modelId="{5A011999-8968-4B10-B544-26FB216370E3}">
      <dgm:prSet phldrT="[Text]"/>
      <dgm:spPr/>
      <dgm:t>
        <a:bodyPr/>
        <a:lstStyle/>
        <a:p>
          <a:r>
            <a:rPr lang="en-US" b="0" i="0" dirty="0"/>
            <a:t>just distribution of national income between all citizens</a:t>
          </a:r>
          <a:endParaRPr lang="en-US" dirty="0"/>
        </a:p>
      </dgm:t>
    </dgm:pt>
    <dgm:pt modelId="{8D2EE172-B904-41DD-96B6-456683F5935E}" type="parTrans" cxnId="{327AFBF3-7A81-4456-98C5-4FDEA02365C7}">
      <dgm:prSet/>
      <dgm:spPr/>
      <dgm:t>
        <a:bodyPr/>
        <a:lstStyle/>
        <a:p>
          <a:endParaRPr lang="en-US"/>
        </a:p>
      </dgm:t>
    </dgm:pt>
    <dgm:pt modelId="{56D4B578-38E3-4FD4-A28E-7CFA8024BE94}" type="sibTrans" cxnId="{327AFBF3-7A81-4456-98C5-4FDEA02365C7}">
      <dgm:prSet/>
      <dgm:spPr/>
      <dgm:t>
        <a:bodyPr/>
        <a:lstStyle/>
        <a:p>
          <a:endParaRPr lang="en-US"/>
        </a:p>
      </dgm:t>
    </dgm:pt>
    <dgm:pt modelId="{E19011BA-F2D6-45C6-9840-071FAD9AA73D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Unemployment reduction</a:t>
          </a:r>
        </a:p>
      </dgm:t>
    </dgm:pt>
    <dgm:pt modelId="{9FF221BB-EF62-4407-88F4-8192B261C5A5}" type="parTrans" cxnId="{A1ED42D6-D33B-45FE-AFE1-9CC85AF76271}">
      <dgm:prSet/>
      <dgm:spPr/>
      <dgm:t>
        <a:bodyPr/>
        <a:lstStyle/>
        <a:p>
          <a:endParaRPr lang="en-US"/>
        </a:p>
      </dgm:t>
    </dgm:pt>
    <dgm:pt modelId="{9B6E767B-9687-4D45-8A27-8B53BD631FB3}" type="sibTrans" cxnId="{A1ED42D6-D33B-45FE-AFE1-9CC85AF76271}">
      <dgm:prSet/>
      <dgm:spPr/>
      <dgm:t>
        <a:bodyPr/>
        <a:lstStyle/>
        <a:p>
          <a:endParaRPr lang="en-US"/>
        </a:p>
      </dgm:t>
    </dgm:pt>
    <dgm:pt modelId="{D9D62FB0-9BCF-4C12-BBBB-D508594536DF}">
      <dgm:prSet/>
      <dgm:spPr/>
      <dgm:t>
        <a:bodyPr/>
        <a:lstStyle/>
        <a:p>
          <a:r>
            <a:rPr lang="en-US" dirty="0"/>
            <a:t>Building of schools and hospitals through waqf</a:t>
          </a:r>
        </a:p>
      </dgm:t>
    </dgm:pt>
    <dgm:pt modelId="{2AD3D22C-A027-4010-92B3-0EEEB008A5DA}" type="parTrans" cxnId="{D6D78A72-66A4-4C25-A5F6-43A046FE86BE}">
      <dgm:prSet/>
      <dgm:spPr/>
      <dgm:t>
        <a:bodyPr/>
        <a:lstStyle/>
        <a:p>
          <a:endParaRPr lang="en-US"/>
        </a:p>
      </dgm:t>
    </dgm:pt>
    <dgm:pt modelId="{022C97E5-5783-4CF3-8F26-5327EADAEA33}" type="sibTrans" cxnId="{D6D78A72-66A4-4C25-A5F6-43A046FE86BE}">
      <dgm:prSet/>
      <dgm:spPr/>
      <dgm:t>
        <a:bodyPr/>
        <a:lstStyle/>
        <a:p>
          <a:endParaRPr lang="en-US"/>
        </a:p>
      </dgm:t>
    </dgm:pt>
    <dgm:pt modelId="{170ED124-6B55-4358-A227-3031E47F3623}" type="pres">
      <dgm:prSet presAssocID="{150AEED2-1EFA-47A6-8027-FC4FE076647B}" presName="arrowDiagram" presStyleCnt="0">
        <dgm:presLayoutVars>
          <dgm:chMax val="5"/>
          <dgm:dir/>
          <dgm:resizeHandles val="exact"/>
        </dgm:presLayoutVars>
      </dgm:prSet>
      <dgm:spPr/>
    </dgm:pt>
    <dgm:pt modelId="{3D61C555-9B78-4F6D-8465-B7494639836E}" type="pres">
      <dgm:prSet presAssocID="{150AEED2-1EFA-47A6-8027-FC4FE076647B}" presName="arrow" presStyleLbl="bgShp" presStyleIdx="0" presStyleCnt="1" custLinFactNeighborX="-8117"/>
      <dgm:spPr/>
    </dgm:pt>
    <dgm:pt modelId="{ED8B43B9-5B1B-43C5-BC5E-E603AA11378B}" type="pres">
      <dgm:prSet presAssocID="{150AEED2-1EFA-47A6-8027-FC4FE076647B}" presName="arrowDiagram4" presStyleCnt="0"/>
      <dgm:spPr/>
    </dgm:pt>
    <dgm:pt modelId="{090D5FD8-8251-4EE8-8D6E-7ECE193BF913}" type="pres">
      <dgm:prSet presAssocID="{E8042D4D-A07E-498B-9618-CABFA37303E2}" presName="bullet4a" presStyleLbl="node1" presStyleIdx="0" presStyleCnt="4"/>
      <dgm:spPr/>
    </dgm:pt>
    <dgm:pt modelId="{543C7E73-B416-4A80-BE67-D01F834D1956}" type="pres">
      <dgm:prSet presAssocID="{E8042D4D-A07E-498B-9618-CABFA37303E2}" presName="textBox4a" presStyleLbl="revTx" presStyleIdx="0" presStyleCnt="4">
        <dgm:presLayoutVars>
          <dgm:bulletEnabled val="1"/>
        </dgm:presLayoutVars>
      </dgm:prSet>
      <dgm:spPr/>
    </dgm:pt>
    <dgm:pt modelId="{2E245190-9DC3-4B30-8AF3-838E92D4E12A}" type="pres">
      <dgm:prSet presAssocID="{D9D62FB0-9BCF-4C12-BBBB-D508594536DF}" presName="bullet4b" presStyleLbl="node1" presStyleIdx="1" presStyleCnt="4"/>
      <dgm:spPr/>
    </dgm:pt>
    <dgm:pt modelId="{E971E898-61F9-4273-B9ED-38B2DB1499EA}" type="pres">
      <dgm:prSet presAssocID="{D9D62FB0-9BCF-4C12-BBBB-D508594536DF}" presName="textBox4b" presStyleLbl="revTx" presStyleIdx="1" presStyleCnt="4">
        <dgm:presLayoutVars>
          <dgm:bulletEnabled val="1"/>
        </dgm:presLayoutVars>
      </dgm:prSet>
      <dgm:spPr/>
    </dgm:pt>
    <dgm:pt modelId="{96CD2970-E3CA-4417-91F2-F9DD76BFCF33}" type="pres">
      <dgm:prSet presAssocID="{5A011999-8968-4B10-B544-26FB216370E3}" presName="bullet4c" presStyleLbl="node1" presStyleIdx="2" presStyleCnt="4"/>
      <dgm:spPr/>
    </dgm:pt>
    <dgm:pt modelId="{5D3F0289-DB3D-45B7-94A8-6C5E2D3EEDBE}" type="pres">
      <dgm:prSet presAssocID="{5A011999-8968-4B10-B544-26FB216370E3}" presName="textBox4c" presStyleLbl="revTx" presStyleIdx="2" presStyleCnt="4">
        <dgm:presLayoutVars>
          <dgm:bulletEnabled val="1"/>
        </dgm:presLayoutVars>
      </dgm:prSet>
      <dgm:spPr/>
    </dgm:pt>
    <dgm:pt modelId="{23BBF82D-90D8-4E51-8CFC-5CB2781DAAC2}" type="pres">
      <dgm:prSet presAssocID="{E19011BA-F2D6-45C6-9840-071FAD9AA73D}" presName="bullet4d" presStyleLbl="node1" presStyleIdx="3" presStyleCnt="4"/>
      <dgm:spPr/>
    </dgm:pt>
    <dgm:pt modelId="{A3A09DC6-7E52-474C-B379-EB60D04C97D1}" type="pres">
      <dgm:prSet presAssocID="{E19011BA-F2D6-45C6-9840-071FAD9AA73D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A1BE7C01-6A34-4EA9-8BB9-5F6942B2C4A1}" srcId="{150AEED2-1EFA-47A6-8027-FC4FE076647B}" destId="{E8042D4D-A07E-498B-9618-CABFA37303E2}" srcOrd="0" destOrd="0" parTransId="{AB91DA0E-C7CF-4B35-9FF5-732579CA184C}" sibTransId="{3AADDD9A-A4A7-4005-B8EC-5B16F4FDD691}"/>
    <dgm:cxn modelId="{9AB1045D-5619-4656-A781-EDF6A5988438}" type="presOf" srcId="{E8042D4D-A07E-498B-9618-CABFA37303E2}" destId="{543C7E73-B416-4A80-BE67-D01F834D1956}" srcOrd="0" destOrd="0" presId="urn:microsoft.com/office/officeart/2005/8/layout/arrow2"/>
    <dgm:cxn modelId="{D6D78A72-66A4-4C25-A5F6-43A046FE86BE}" srcId="{150AEED2-1EFA-47A6-8027-FC4FE076647B}" destId="{D9D62FB0-9BCF-4C12-BBBB-D508594536DF}" srcOrd="1" destOrd="0" parTransId="{2AD3D22C-A027-4010-92B3-0EEEB008A5DA}" sibTransId="{022C97E5-5783-4CF3-8F26-5327EADAEA33}"/>
    <dgm:cxn modelId="{BE7581A1-3079-45F4-8F7D-AA4D40FAD7D5}" type="presOf" srcId="{5A011999-8968-4B10-B544-26FB216370E3}" destId="{5D3F0289-DB3D-45B7-94A8-6C5E2D3EEDBE}" srcOrd="0" destOrd="0" presId="urn:microsoft.com/office/officeart/2005/8/layout/arrow2"/>
    <dgm:cxn modelId="{A1ED42D6-D33B-45FE-AFE1-9CC85AF76271}" srcId="{150AEED2-1EFA-47A6-8027-FC4FE076647B}" destId="{E19011BA-F2D6-45C6-9840-071FAD9AA73D}" srcOrd="3" destOrd="0" parTransId="{9FF221BB-EF62-4407-88F4-8192B261C5A5}" sibTransId="{9B6E767B-9687-4D45-8A27-8B53BD631FB3}"/>
    <dgm:cxn modelId="{3925F8DD-4D9B-45AB-A918-88DF13A4554E}" type="presOf" srcId="{D9D62FB0-9BCF-4C12-BBBB-D508594536DF}" destId="{E971E898-61F9-4273-B9ED-38B2DB1499EA}" srcOrd="0" destOrd="0" presId="urn:microsoft.com/office/officeart/2005/8/layout/arrow2"/>
    <dgm:cxn modelId="{BC8A52E5-3FE1-4171-A297-23248343E221}" type="presOf" srcId="{150AEED2-1EFA-47A6-8027-FC4FE076647B}" destId="{170ED124-6B55-4358-A227-3031E47F3623}" srcOrd="0" destOrd="0" presId="urn:microsoft.com/office/officeart/2005/8/layout/arrow2"/>
    <dgm:cxn modelId="{327AFBF3-7A81-4456-98C5-4FDEA02365C7}" srcId="{150AEED2-1EFA-47A6-8027-FC4FE076647B}" destId="{5A011999-8968-4B10-B544-26FB216370E3}" srcOrd="2" destOrd="0" parTransId="{8D2EE172-B904-41DD-96B6-456683F5935E}" sibTransId="{56D4B578-38E3-4FD4-A28E-7CFA8024BE94}"/>
    <dgm:cxn modelId="{28C454F5-149C-4F48-BA3E-3F03E99712D3}" type="presOf" srcId="{E19011BA-F2D6-45C6-9840-071FAD9AA73D}" destId="{A3A09DC6-7E52-474C-B379-EB60D04C97D1}" srcOrd="0" destOrd="0" presId="urn:microsoft.com/office/officeart/2005/8/layout/arrow2"/>
    <dgm:cxn modelId="{6AE17FB5-4C06-48D5-86C3-BFCCACC43DC5}" type="presParOf" srcId="{170ED124-6B55-4358-A227-3031E47F3623}" destId="{3D61C555-9B78-4F6D-8465-B7494639836E}" srcOrd="0" destOrd="0" presId="urn:microsoft.com/office/officeart/2005/8/layout/arrow2"/>
    <dgm:cxn modelId="{03FC15F1-BF0F-4CDE-994D-DB9454A6B8DF}" type="presParOf" srcId="{170ED124-6B55-4358-A227-3031E47F3623}" destId="{ED8B43B9-5B1B-43C5-BC5E-E603AA11378B}" srcOrd="1" destOrd="0" presId="urn:microsoft.com/office/officeart/2005/8/layout/arrow2"/>
    <dgm:cxn modelId="{DAE6ADEE-E6CB-464D-B580-98EE7F73D1D8}" type="presParOf" srcId="{ED8B43B9-5B1B-43C5-BC5E-E603AA11378B}" destId="{090D5FD8-8251-4EE8-8D6E-7ECE193BF913}" srcOrd="0" destOrd="0" presId="urn:microsoft.com/office/officeart/2005/8/layout/arrow2"/>
    <dgm:cxn modelId="{47E46C1F-519D-445C-9A10-BA0F90550B4F}" type="presParOf" srcId="{ED8B43B9-5B1B-43C5-BC5E-E603AA11378B}" destId="{543C7E73-B416-4A80-BE67-D01F834D1956}" srcOrd="1" destOrd="0" presId="urn:microsoft.com/office/officeart/2005/8/layout/arrow2"/>
    <dgm:cxn modelId="{4DD70A43-64D5-4011-B8DA-5D5C059F25E9}" type="presParOf" srcId="{ED8B43B9-5B1B-43C5-BC5E-E603AA11378B}" destId="{2E245190-9DC3-4B30-8AF3-838E92D4E12A}" srcOrd="2" destOrd="0" presId="urn:microsoft.com/office/officeart/2005/8/layout/arrow2"/>
    <dgm:cxn modelId="{F06C537C-6EE9-46C1-B8FF-B8C4E244AB35}" type="presParOf" srcId="{ED8B43B9-5B1B-43C5-BC5E-E603AA11378B}" destId="{E971E898-61F9-4273-B9ED-38B2DB1499EA}" srcOrd="3" destOrd="0" presId="urn:microsoft.com/office/officeart/2005/8/layout/arrow2"/>
    <dgm:cxn modelId="{6BBEB08D-80D2-424B-9315-B02DEF002A04}" type="presParOf" srcId="{ED8B43B9-5B1B-43C5-BC5E-E603AA11378B}" destId="{96CD2970-E3CA-4417-91F2-F9DD76BFCF33}" srcOrd="4" destOrd="0" presId="urn:microsoft.com/office/officeart/2005/8/layout/arrow2"/>
    <dgm:cxn modelId="{CDE0F904-22D4-4E84-9CCD-F85A48CB2DE8}" type="presParOf" srcId="{ED8B43B9-5B1B-43C5-BC5E-E603AA11378B}" destId="{5D3F0289-DB3D-45B7-94A8-6C5E2D3EEDBE}" srcOrd="5" destOrd="0" presId="urn:microsoft.com/office/officeart/2005/8/layout/arrow2"/>
    <dgm:cxn modelId="{EFC45082-75BA-426E-8182-7FBB8BF83363}" type="presParOf" srcId="{ED8B43B9-5B1B-43C5-BC5E-E603AA11378B}" destId="{23BBF82D-90D8-4E51-8CFC-5CB2781DAAC2}" srcOrd="6" destOrd="0" presId="urn:microsoft.com/office/officeart/2005/8/layout/arrow2"/>
    <dgm:cxn modelId="{3A703ACE-75F9-4FB2-B2B3-7CA8E2766BF2}" type="presParOf" srcId="{ED8B43B9-5B1B-43C5-BC5E-E603AA11378B}" destId="{A3A09DC6-7E52-474C-B379-EB60D04C97D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916C9-81E2-4142-8949-3412E046B0F8}">
      <dsp:nvSpPr>
        <dsp:cNvPr id="0" name=""/>
        <dsp:cNvSpPr/>
      </dsp:nvSpPr>
      <dsp:spPr>
        <a:xfrm>
          <a:off x="1355724" y="1080788"/>
          <a:ext cx="2539007" cy="169351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dire need of financial mechanism that will support the most vulnerable of the society</a:t>
          </a:r>
        </a:p>
      </dsp:txBody>
      <dsp:txXfrm>
        <a:off x="1761966" y="1080788"/>
        <a:ext cx="2132766" cy="1693518"/>
      </dsp:txXfrm>
    </dsp:sp>
    <dsp:sp modelId="{0DB84623-1EA8-40EC-9587-993C3223553D}">
      <dsp:nvSpPr>
        <dsp:cNvPr id="0" name=""/>
        <dsp:cNvSpPr/>
      </dsp:nvSpPr>
      <dsp:spPr>
        <a:xfrm>
          <a:off x="1355724" y="2871497"/>
          <a:ext cx="2539007" cy="1693518"/>
        </a:xfrm>
        <a:prstGeom prst="rect">
          <a:avLst/>
        </a:prstGeom>
        <a:solidFill>
          <a:schemeClr val="accent4">
            <a:tint val="40000"/>
            <a:alpha val="90000"/>
            <a:hueOff val="-6440284"/>
            <a:satOff val="10912"/>
            <a:lumOff val="11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6440284"/>
              <a:satOff val="10912"/>
              <a:lumOff val="1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High interest rate associated with the conventional lending institutions as such creating a non-chronological economic system</a:t>
          </a:r>
        </a:p>
      </dsp:txBody>
      <dsp:txXfrm>
        <a:off x="1761966" y="2871497"/>
        <a:ext cx="2132766" cy="1693518"/>
      </dsp:txXfrm>
    </dsp:sp>
    <dsp:sp modelId="{A639EE06-26A0-4CA1-AD7F-53F15A368444}">
      <dsp:nvSpPr>
        <dsp:cNvPr id="0" name=""/>
        <dsp:cNvSpPr/>
      </dsp:nvSpPr>
      <dsp:spPr>
        <a:xfrm>
          <a:off x="1587" y="403719"/>
          <a:ext cx="1692671" cy="16926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ECONOMIC JUSTICE</a:t>
          </a:r>
        </a:p>
      </dsp:txBody>
      <dsp:txXfrm>
        <a:off x="249473" y="651605"/>
        <a:ext cx="1196899" cy="1196899"/>
      </dsp:txXfrm>
    </dsp:sp>
    <dsp:sp modelId="{73DB00B7-598F-4BD0-B325-B51ED64FA7F8}">
      <dsp:nvSpPr>
        <dsp:cNvPr id="0" name=""/>
        <dsp:cNvSpPr/>
      </dsp:nvSpPr>
      <dsp:spPr>
        <a:xfrm>
          <a:off x="5587404" y="1080788"/>
          <a:ext cx="2539007" cy="1693518"/>
        </a:xfrm>
        <a:prstGeom prst="rect">
          <a:avLst/>
        </a:prstGeom>
        <a:solidFill>
          <a:schemeClr val="accent4">
            <a:tint val="40000"/>
            <a:alpha val="90000"/>
            <a:hueOff val="-12880567"/>
            <a:satOff val="21823"/>
            <a:lumOff val="238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2880567"/>
              <a:satOff val="21823"/>
              <a:lumOff val="23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geometric increase of Muslim population globally </a:t>
          </a:r>
        </a:p>
      </dsp:txBody>
      <dsp:txXfrm>
        <a:off x="5993645" y="1080788"/>
        <a:ext cx="2132766" cy="1693518"/>
      </dsp:txXfrm>
    </dsp:sp>
    <dsp:sp modelId="{2BF0EC28-415E-4DBB-B99E-36A4AC008738}">
      <dsp:nvSpPr>
        <dsp:cNvPr id="0" name=""/>
        <dsp:cNvSpPr/>
      </dsp:nvSpPr>
      <dsp:spPr>
        <a:xfrm>
          <a:off x="5587404" y="2774306"/>
          <a:ext cx="2539007" cy="1693518"/>
        </a:xfrm>
        <a:prstGeom prst="rect">
          <a:avLst/>
        </a:prstGeom>
        <a:solidFill>
          <a:schemeClr val="accent4">
            <a:tint val="40000"/>
            <a:alpha val="90000"/>
            <a:hueOff val="-19320850"/>
            <a:satOff val="32735"/>
            <a:lumOff val="357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9320850"/>
              <a:satOff val="32735"/>
              <a:lumOff val="35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Promoting efforts of SMEs</a:t>
          </a:r>
        </a:p>
      </dsp:txBody>
      <dsp:txXfrm>
        <a:off x="5993645" y="2774306"/>
        <a:ext cx="2132766" cy="1693518"/>
      </dsp:txXfrm>
    </dsp:sp>
    <dsp:sp modelId="{AB5D55A1-64B1-4363-BBE0-A02E90F9FD69}">
      <dsp:nvSpPr>
        <dsp:cNvPr id="0" name=""/>
        <dsp:cNvSpPr/>
      </dsp:nvSpPr>
      <dsp:spPr>
        <a:xfrm>
          <a:off x="4327870" y="404430"/>
          <a:ext cx="1692671" cy="1692671"/>
        </a:xfrm>
        <a:prstGeom prst="ellipse">
          <a:avLst/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FULFILING RELIGIOUS OBLIGATIONS</a:t>
          </a:r>
        </a:p>
      </dsp:txBody>
      <dsp:txXfrm>
        <a:off x="4575756" y="652316"/>
        <a:ext cx="1196899" cy="11968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58122-5DDF-4B30-A596-1CDD9BD6ACFA}">
      <dsp:nvSpPr>
        <dsp:cNvPr id="0" name=""/>
        <dsp:cNvSpPr/>
      </dsp:nvSpPr>
      <dsp:spPr>
        <a:xfrm>
          <a:off x="1532474" y="169024"/>
          <a:ext cx="3354478" cy="1164966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94EBA-05DC-423C-8828-7E2B40D1F9B7}">
      <dsp:nvSpPr>
        <dsp:cNvPr id="0" name=""/>
        <dsp:cNvSpPr/>
      </dsp:nvSpPr>
      <dsp:spPr>
        <a:xfrm>
          <a:off x="2889868" y="3021631"/>
          <a:ext cx="650092" cy="416059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AF3BB-589D-4FEB-A43C-9A710793F80C}">
      <dsp:nvSpPr>
        <dsp:cNvPr id="0" name=""/>
        <dsp:cNvSpPr/>
      </dsp:nvSpPr>
      <dsp:spPr>
        <a:xfrm>
          <a:off x="1654691" y="3354478"/>
          <a:ext cx="3120445" cy="780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70C0"/>
              </a:solidFill>
            </a:rPr>
            <a:t>Areas </a:t>
          </a:r>
          <a:r>
            <a:rPr lang="en-US" sz="2000" b="1" kern="1200" dirty="0" err="1">
              <a:solidFill>
                <a:srgbClr val="0070C0"/>
              </a:solidFill>
            </a:rPr>
            <a:t>Murabaha</a:t>
          </a:r>
          <a:r>
            <a:rPr lang="en-US" sz="2000" b="1" kern="1200" dirty="0">
              <a:solidFill>
                <a:srgbClr val="0070C0"/>
              </a:solidFill>
            </a:rPr>
            <a:t> will impact</a:t>
          </a:r>
        </a:p>
      </dsp:txBody>
      <dsp:txXfrm>
        <a:off x="1654691" y="3354478"/>
        <a:ext cx="3120445" cy="780111"/>
      </dsp:txXfrm>
    </dsp:sp>
    <dsp:sp modelId="{516BD1FD-8E71-48CD-A702-3032D9D7E3BF}">
      <dsp:nvSpPr>
        <dsp:cNvPr id="0" name=""/>
        <dsp:cNvSpPr/>
      </dsp:nvSpPr>
      <dsp:spPr>
        <a:xfrm>
          <a:off x="2752048" y="1423963"/>
          <a:ext cx="1170167" cy="11701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Job Creation</a:t>
          </a:r>
        </a:p>
      </dsp:txBody>
      <dsp:txXfrm>
        <a:off x="2923415" y="1595330"/>
        <a:ext cx="827433" cy="827433"/>
      </dsp:txXfrm>
    </dsp:sp>
    <dsp:sp modelId="{982AD5E9-0542-4309-A5E6-452A26DA704B}">
      <dsp:nvSpPr>
        <dsp:cNvPr id="0" name=""/>
        <dsp:cNvSpPr/>
      </dsp:nvSpPr>
      <dsp:spPr>
        <a:xfrm>
          <a:off x="1530867" y="299588"/>
          <a:ext cx="1805591" cy="1466418"/>
        </a:xfrm>
        <a:prstGeom prst="ellipse">
          <a:avLst/>
        </a:prstGeom>
        <a:solidFill>
          <a:schemeClr val="accent4">
            <a:hueOff val="-9556544"/>
            <a:satOff val="16937"/>
            <a:lumOff val="5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Mortgage financing</a:t>
          </a:r>
        </a:p>
      </dsp:txBody>
      <dsp:txXfrm>
        <a:off x="1795290" y="514340"/>
        <a:ext cx="1276745" cy="1036914"/>
      </dsp:txXfrm>
    </dsp:sp>
    <dsp:sp modelId="{9909356D-5413-4119-95A7-E7196D986FC1}">
      <dsp:nvSpPr>
        <dsp:cNvPr id="0" name=""/>
        <dsp:cNvSpPr/>
      </dsp:nvSpPr>
      <dsp:spPr>
        <a:xfrm>
          <a:off x="3041655" y="0"/>
          <a:ext cx="2040197" cy="1493566"/>
        </a:xfrm>
        <a:prstGeom prst="ellipse">
          <a:avLst/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Purchase of irrigation and food processing facilities</a:t>
          </a:r>
        </a:p>
      </dsp:txBody>
      <dsp:txXfrm>
        <a:off x="3340435" y="218728"/>
        <a:ext cx="1442637" cy="1056110"/>
      </dsp:txXfrm>
    </dsp:sp>
    <dsp:sp modelId="{CAC856B7-7583-4AA3-8AAD-A86AB14E30EC}">
      <dsp:nvSpPr>
        <dsp:cNvPr id="0" name=""/>
        <dsp:cNvSpPr/>
      </dsp:nvSpPr>
      <dsp:spPr>
        <a:xfrm>
          <a:off x="-160812" y="0"/>
          <a:ext cx="6751453" cy="291241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EFA95-493F-43D3-82F6-967C3444DB6C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AFFC7-4EBD-4592-9918-CB141B142875}">
      <dsp:nvSpPr>
        <dsp:cNvPr id="0" name=""/>
        <dsp:cNvSpPr/>
      </dsp:nvSpPr>
      <dsp:spPr>
        <a:xfrm>
          <a:off x="392" y="1625600"/>
          <a:ext cx="2614350" cy="2167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The Government</a:t>
          </a:r>
        </a:p>
      </dsp:txBody>
      <dsp:txXfrm>
        <a:off x="106199" y="1731407"/>
        <a:ext cx="2402736" cy="1955852"/>
      </dsp:txXfrm>
    </dsp:sp>
    <dsp:sp modelId="{0829D3A4-1CCC-4AC3-B908-E3640392C37A}">
      <dsp:nvSpPr>
        <dsp:cNvPr id="0" name=""/>
        <dsp:cNvSpPr/>
      </dsp:nvSpPr>
      <dsp:spPr>
        <a:xfrm>
          <a:off x="2756824" y="1625600"/>
          <a:ext cx="2614350" cy="2167466"/>
        </a:xfrm>
        <a:prstGeom prst="roundRect">
          <a:avLst/>
        </a:prstGeom>
        <a:solidFill>
          <a:schemeClr val="accent5">
            <a:hueOff val="1600863"/>
            <a:satOff val="-21221"/>
            <a:lumOff val="-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The Private Sector</a:t>
          </a:r>
        </a:p>
      </dsp:txBody>
      <dsp:txXfrm>
        <a:off x="2862631" y="1731407"/>
        <a:ext cx="2402736" cy="1955852"/>
      </dsp:txXfrm>
    </dsp:sp>
    <dsp:sp modelId="{F09044A2-C56E-47DA-9D38-D08585993072}">
      <dsp:nvSpPr>
        <dsp:cNvPr id="0" name=""/>
        <dsp:cNvSpPr/>
      </dsp:nvSpPr>
      <dsp:spPr>
        <a:xfrm>
          <a:off x="5513256" y="1625600"/>
          <a:ext cx="2614350" cy="2167466"/>
        </a:xfrm>
        <a:prstGeom prst="roundRect">
          <a:avLst/>
        </a:prstGeom>
        <a:solidFill>
          <a:schemeClr val="accent5">
            <a:hueOff val="3201725"/>
            <a:satOff val="-42442"/>
            <a:lumOff val="-1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The General Masses</a:t>
          </a:r>
        </a:p>
      </dsp:txBody>
      <dsp:txXfrm>
        <a:off x="5619063" y="1731407"/>
        <a:ext cx="2402736" cy="19558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5EC1B-940A-407E-8C02-14BF8340B93E}">
      <dsp:nvSpPr>
        <dsp:cNvPr id="0" name=""/>
        <dsp:cNvSpPr/>
      </dsp:nvSpPr>
      <dsp:spPr>
        <a:xfrm>
          <a:off x="789" y="-1023726"/>
          <a:ext cx="3399085" cy="4948307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00B050"/>
              </a:solidFill>
            </a:rPr>
            <a:t>ROLE OF GOVERNMENT</a:t>
          </a:r>
        </a:p>
      </dsp:txBody>
      <dsp:txXfrm rot="16200000">
        <a:off x="-1688107" y="665171"/>
        <a:ext cx="4057612" cy="679817"/>
      </dsp:txXfrm>
    </dsp:sp>
    <dsp:sp modelId="{8818013B-93B6-4466-9377-194DC30773D5}">
      <dsp:nvSpPr>
        <dsp:cNvPr id="0" name=""/>
        <dsp:cNvSpPr/>
      </dsp:nvSpPr>
      <dsp:spPr>
        <a:xfrm>
          <a:off x="680606" y="-1023726"/>
          <a:ext cx="2532318" cy="494830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 err="1"/>
            <a:t>i</a:t>
          </a:r>
          <a:r>
            <a:rPr lang="en-US" sz="2400" kern="1200" dirty="0"/>
            <a:t>. Establish polices that will favor the general concept of IMF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/>
            <a:t>Ii. Create enabling environment for private investors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/>
            <a:t>Iii. Educate the masses on skill acquisition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/>
            <a:t>Iv. </a:t>
          </a:r>
          <a:r>
            <a:rPr lang="en-US" sz="2400" kern="1200" dirty="0" err="1"/>
            <a:t>Initiatate</a:t>
          </a:r>
          <a:r>
            <a:rPr lang="en-US" sz="2400" kern="1200" dirty="0"/>
            <a:t> sharia compliant micro credit facilities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900" kern="1200" dirty="0"/>
        </a:p>
      </dsp:txBody>
      <dsp:txXfrm>
        <a:off x="680606" y="-1023726"/>
        <a:ext cx="2532318" cy="4948307"/>
      </dsp:txXfrm>
    </dsp:sp>
    <dsp:sp modelId="{A68D072D-19A2-4ED6-BE9C-82533B8395BC}">
      <dsp:nvSpPr>
        <dsp:cNvPr id="0" name=""/>
        <dsp:cNvSpPr/>
      </dsp:nvSpPr>
      <dsp:spPr>
        <a:xfrm>
          <a:off x="3518843" y="-1023726"/>
          <a:ext cx="3399085" cy="4948307"/>
        </a:xfrm>
        <a:prstGeom prst="roundRect">
          <a:avLst>
            <a:gd name="adj" fmla="val 5000"/>
          </a:avLst>
        </a:prstGeom>
        <a:solidFill>
          <a:schemeClr val="accent5">
            <a:hueOff val="1600863"/>
            <a:satOff val="-21221"/>
            <a:lumOff val="-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 </a:t>
          </a:r>
          <a:r>
            <a:rPr lang="en-US" sz="2400" b="1" kern="1200" dirty="0">
              <a:solidFill>
                <a:srgbClr val="00B050"/>
              </a:solidFill>
            </a:rPr>
            <a:t>ROLE OF THE PRIVATE SECTOR</a:t>
          </a:r>
          <a:endParaRPr lang="en-US" sz="1800" b="1" kern="1200" dirty="0">
            <a:solidFill>
              <a:srgbClr val="00B050"/>
            </a:solidFill>
          </a:endParaRPr>
        </a:p>
      </dsp:txBody>
      <dsp:txXfrm rot="16200000">
        <a:off x="1829945" y="665171"/>
        <a:ext cx="4057612" cy="679817"/>
      </dsp:txXfrm>
    </dsp:sp>
    <dsp:sp modelId="{5E0EEF6A-F3F8-4608-9432-B78D67E4477D}">
      <dsp:nvSpPr>
        <dsp:cNvPr id="0" name=""/>
        <dsp:cNvSpPr/>
      </dsp:nvSpPr>
      <dsp:spPr>
        <a:xfrm rot="5400000">
          <a:off x="3322567" y="1209503"/>
          <a:ext cx="426541" cy="5098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1FE73A-F97A-44CD-A4D8-930EF4F8D977}">
      <dsp:nvSpPr>
        <dsp:cNvPr id="0" name=""/>
        <dsp:cNvSpPr/>
      </dsp:nvSpPr>
      <dsp:spPr>
        <a:xfrm>
          <a:off x="4198660" y="-1023726"/>
          <a:ext cx="2532318" cy="494830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i</a:t>
          </a:r>
          <a:r>
            <a:rPr lang="en-US" sz="2400" kern="1200" dirty="0"/>
            <a:t>. They should investment more on micro credit institutions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ii. They should facilitate the awareness through their institutions by developing useful banking products such as group lending, mobile banking and village banking mechanisms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4198660" y="-1023726"/>
        <a:ext cx="2532318" cy="4948307"/>
      </dsp:txXfrm>
    </dsp:sp>
    <dsp:sp modelId="{3FDBB77F-EA9C-4DD2-9399-1FA48C76EE76}">
      <dsp:nvSpPr>
        <dsp:cNvPr id="0" name=""/>
        <dsp:cNvSpPr/>
      </dsp:nvSpPr>
      <dsp:spPr>
        <a:xfrm>
          <a:off x="7036896" y="-1023726"/>
          <a:ext cx="3399085" cy="4948307"/>
        </a:xfrm>
        <a:prstGeom prst="roundRect">
          <a:avLst>
            <a:gd name="adj" fmla="val 5000"/>
          </a:avLst>
        </a:prstGeom>
        <a:solidFill>
          <a:schemeClr val="accent5">
            <a:hueOff val="3201725"/>
            <a:satOff val="-42442"/>
            <a:lumOff val="-1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B050"/>
              </a:solidFill>
            </a:rPr>
            <a:t>ROLE OF THE Masses</a:t>
          </a:r>
        </a:p>
      </dsp:txBody>
      <dsp:txXfrm rot="16200000">
        <a:off x="5347999" y="665171"/>
        <a:ext cx="4057612" cy="679817"/>
      </dsp:txXfrm>
    </dsp:sp>
    <dsp:sp modelId="{95702E32-AF20-481C-8ED7-33156A0524ED}">
      <dsp:nvSpPr>
        <dsp:cNvPr id="0" name=""/>
        <dsp:cNvSpPr/>
      </dsp:nvSpPr>
      <dsp:spPr>
        <a:xfrm rot="5400000">
          <a:off x="6840621" y="1209503"/>
          <a:ext cx="426541" cy="5098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201725"/>
              <a:satOff val="-42442"/>
              <a:lumOff val="-1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1B5E5-92C2-4D88-94C4-9486DC5BA103}">
      <dsp:nvSpPr>
        <dsp:cNvPr id="0" name=""/>
        <dsp:cNvSpPr/>
      </dsp:nvSpPr>
      <dsp:spPr>
        <a:xfrm>
          <a:off x="7716713" y="-1023726"/>
          <a:ext cx="2532318" cy="494830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i</a:t>
          </a:r>
          <a:r>
            <a:rPr lang="en-US" sz="2000" kern="1200" dirty="0"/>
            <a:t>. The masses should be prepared for transformation through immediate response to Government or Private interventions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ii. They should display high level of trustworthiness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iii. They should develop certain relevant skills so as to improve and increase their income sources and standard of living</a:t>
          </a:r>
        </a:p>
      </dsp:txBody>
      <dsp:txXfrm>
        <a:off x="7716713" y="-1023726"/>
        <a:ext cx="2532318" cy="4948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CA74D-4581-4698-8358-9C20AEDE7C36}">
      <dsp:nvSpPr>
        <dsp:cNvPr id="0" name=""/>
        <dsp:cNvSpPr/>
      </dsp:nvSpPr>
      <dsp:spPr>
        <a:xfrm>
          <a:off x="2784" y="1090225"/>
          <a:ext cx="2715305" cy="7702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FINANCIAL INCLUSION</a:t>
          </a:r>
        </a:p>
      </dsp:txBody>
      <dsp:txXfrm>
        <a:off x="2784" y="1090225"/>
        <a:ext cx="2715305" cy="770254"/>
      </dsp:txXfrm>
    </dsp:sp>
    <dsp:sp modelId="{EA5F614B-CB69-411A-A458-5B88C9138F27}">
      <dsp:nvSpPr>
        <dsp:cNvPr id="0" name=""/>
        <dsp:cNvSpPr/>
      </dsp:nvSpPr>
      <dsp:spPr>
        <a:xfrm>
          <a:off x="2784" y="1860480"/>
          <a:ext cx="2715305" cy="9223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Access to financial services</a:t>
          </a:r>
        </a:p>
      </dsp:txBody>
      <dsp:txXfrm>
        <a:off x="2784" y="1860480"/>
        <a:ext cx="2715305" cy="922320"/>
      </dsp:txXfrm>
    </dsp:sp>
    <dsp:sp modelId="{D894C921-285F-426B-B0E9-F7F736008465}">
      <dsp:nvSpPr>
        <dsp:cNvPr id="0" name=""/>
        <dsp:cNvSpPr/>
      </dsp:nvSpPr>
      <dsp:spPr>
        <a:xfrm>
          <a:off x="3098232" y="1090225"/>
          <a:ext cx="2715305" cy="770254"/>
        </a:xfrm>
        <a:prstGeom prst="rect">
          <a:avLst/>
        </a:prstGeom>
        <a:solidFill>
          <a:schemeClr val="accent4">
            <a:hueOff val="-9556544"/>
            <a:satOff val="16937"/>
            <a:lumOff val="5980"/>
            <a:alphaOff val="0"/>
          </a:schemeClr>
        </a:solidFill>
        <a:ln w="12700" cap="flat" cmpd="sng" algn="ctr">
          <a:solidFill>
            <a:schemeClr val="accent4">
              <a:hueOff val="-9556544"/>
              <a:satOff val="16937"/>
              <a:lumOff val="5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SPUR ECONOMIC ACTIVITIES</a:t>
          </a:r>
        </a:p>
      </dsp:txBody>
      <dsp:txXfrm>
        <a:off x="3098232" y="1090225"/>
        <a:ext cx="2715305" cy="770254"/>
      </dsp:txXfrm>
    </dsp:sp>
    <dsp:sp modelId="{574F8DFF-AE3A-4C23-BB1C-1A252D3A0DEA}">
      <dsp:nvSpPr>
        <dsp:cNvPr id="0" name=""/>
        <dsp:cNvSpPr/>
      </dsp:nvSpPr>
      <dsp:spPr>
        <a:xfrm>
          <a:off x="3098232" y="1891811"/>
          <a:ext cx="2715305" cy="922320"/>
        </a:xfrm>
        <a:prstGeom prst="rect">
          <a:avLst/>
        </a:prstGeom>
        <a:solidFill>
          <a:schemeClr val="accent4">
            <a:tint val="40000"/>
            <a:alpha val="90000"/>
            <a:hueOff val="-9660425"/>
            <a:satOff val="16367"/>
            <a:lumOff val="178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9660425"/>
              <a:satOff val="16367"/>
              <a:lumOff val="1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SMEs funding avenue</a:t>
          </a:r>
        </a:p>
      </dsp:txBody>
      <dsp:txXfrm>
        <a:off x="3098232" y="1891811"/>
        <a:ext cx="2715305" cy="922320"/>
      </dsp:txXfrm>
    </dsp:sp>
    <dsp:sp modelId="{C5F0A7BA-09B6-4DED-9BE2-CA41CAB3B7A4}">
      <dsp:nvSpPr>
        <dsp:cNvPr id="0" name=""/>
        <dsp:cNvSpPr/>
      </dsp:nvSpPr>
      <dsp:spPr>
        <a:xfrm>
          <a:off x="6193680" y="1090225"/>
          <a:ext cx="2715305" cy="770254"/>
        </a:xfrm>
        <a:prstGeom prst="rect">
          <a:avLst/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accent4">
              <a:hueOff val="-19113089"/>
              <a:satOff val="33873"/>
              <a:lumOff val="1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INFRASTRUCTURE FUNDING</a:t>
          </a:r>
        </a:p>
      </dsp:txBody>
      <dsp:txXfrm>
        <a:off x="6193680" y="1090225"/>
        <a:ext cx="2715305" cy="770254"/>
      </dsp:txXfrm>
    </dsp:sp>
    <dsp:sp modelId="{DC8E67BF-E57E-427A-BF11-FE3C26C95912}">
      <dsp:nvSpPr>
        <dsp:cNvPr id="0" name=""/>
        <dsp:cNvSpPr/>
      </dsp:nvSpPr>
      <dsp:spPr>
        <a:xfrm>
          <a:off x="6193680" y="1860480"/>
          <a:ext cx="2715305" cy="922320"/>
        </a:xfrm>
        <a:prstGeom prst="rect">
          <a:avLst/>
        </a:prstGeom>
        <a:solidFill>
          <a:schemeClr val="accent4">
            <a:tint val="40000"/>
            <a:alpha val="90000"/>
            <a:hueOff val="-19320850"/>
            <a:satOff val="32735"/>
            <a:lumOff val="357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9320850"/>
              <a:satOff val="32735"/>
              <a:lumOff val="35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Sukuk/funds/project financing</a:t>
          </a:r>
        </a:p>
      </dsp:txBody>
      <dsp:txXfrm>
        <a:off x="6193680" y="1860480"/>
        <a:ext cx="2715305" cy="922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3FF1B-21EB-44B9-938A-3FCFB77CB78F}">
      <dsp:nvSpPr>
        <dsp:cNvPr id="0" name=""/>
        <dsp:cNvSpPr/>
      </dsp:nvSpPr>
      <dsp:spPr>
        <a:xfrm>
          <a:off x="3091021" y="2321810"/>
          <a:ext cx="1945957" cy="19459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POVERTY IN AFRICA</a:t>
          </a:r>
        </a:p>
      </dsp:txBody>
      <dsp:txXfrm>
        <a:off x="3376000" y="2606789"/>
        <a:ext cx="1375999" cy="1375999"/>
      </dsp:txXfrm>
    </dsp:sp>
    <dsp:sp modelId="{443B9889-7CDE-4F77-AFB8-49D4C8CC0525}">
      <dsp:nvSpPr>
        <dsp:cNvPr id="0" name=""/>
        <dsp:cNvSpPr/>
      </dsp:nvSpPr>
      <dsp:spPr>
        <a:xfrm rot="12900000">
          <a:off x="1836684" y="1981022"/>
          <a:ext cx="1494171" cy="554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FC2C4-1B17-4F99-940B-D404A9A00C85}">
      <dsp:nvSpPr>
        <dsp:cNvPr id="0" name=""/>
        <dsp:cNvSpPr/>
      </dsp:nvSpPr>
      <dsp:spPr>
        <a:xfrm>
          <a:off x="1047463" y="1090346"/>
          <a:ext cx="1848659" cy="1478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Of the 1.2 billion who live on less than a dollar per day, 24.3% are in sub-Saharan Africa</a:t>
          </a:r>
        </a:p>
      </dsp:txBody>
      <dsp:txXfrm>
        <a:off x="1090779" y="1133662"/>
        <a:ext cx="1762027" cy="1392295"/>
      </dsp:txXfrm>
    </dsp:sp>
    <dsp:sp modelId="{210C7C16-A2E5-4D1E-9DD4-A761C8FD487F}">
      <dsp:nvSpPr>
        <dsp:cNvPr id="0" name=""/>
        <dsp:cNvSpPr/>
      </dsp:nvSpPr>
      <dsp:spPr>
        <a:xfrm rot="16200000">
          <a:off x="3316914" y="1210463"/>
          <a:ext cx="1494171" cy="554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9556544"/>
            <a:satOff val="16937"/>
            <a:lumOff val="5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890AD-887B-4AAB-91FA-5357C4E7DC0E}">
      <dsp:nvSpPr>
        <dsp:cNvPr id="0" name=""/>
        <dsp:cNvSpPr/>
      </dsp:nvSpPr>
      <dsp:spPr>
        <a:xfrm>
          <a:off x="3139670" y="1212"/>
          <a:ext cx="1848659" cy="1478927"/>
        </a:xfrm>
        <a:prstGeom prst="roundRect">
          <a:avLst>
            <a:gd name="adj" fmla="val 10000"/>
          </a:avLst>
        </a:prstGeom>
        <a:solidFill>
          <a:schemeClr val="accent4">
            <a:hueOff val="-9556544"/>
            <a:satOff val="16937"/>
            <a:lumOff val="5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Severe Economic hardship and  deteriorating levels of economic performance</a:t>
          </a:r>
        </a:p>
      </dsp:txBody>
      <dsp:txXfrm>
        <a:off x="3182986" y="44528"/>
        <a:ext cx="1762027" cy="1392295"/>
      </dsp:txXfrm>
    </dsp:sp>
    <dsp:sp modelId="{F43B1F44-DB7A-4C48-97E8-36CE6C5C3484}">
      <dsp:nvSpPr>
        <dsp:cNvPr id="0" name=""/>
        <dsp:cNvSpPr/>
      </dsp:nvSpPr>
      <dsp:spPr>
        <a:xfrm rot="19500000">
          <a:off x="4797143" y="1981022"/>
          <a:ext cx="1494171" cy="554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3C9DA-99F5-426B-BAFB-AB04B0A44FFD}">
      <dsp:nvSpPr>
        <dsp:cNvPr id="0" name=""/>
        <dsp:cNvSpPr/>
      </dsp:nvSpPr>
      <dsp:spPr>
        <a:xfrm>
          <a:off x="5231876" y="1090346"/>
          <a:ext cx="1848659" cy="1478927"/>
        </a:xfrm>
        <a:prstGeom prst="roundRect">
          <a:avLst>
            <a:gd name="adj" fmla="val 10000"/>
          </a:avLst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34 of the 50 nations on the UN list of least developed countries are in Africa</a:t>
          </a:r>
        </a:p>
      </dsp:txBody>
      <dsp:txXfrm>
        <a:off x="5275192" y="1133662"/>
        <a:ext cx="1762027" cy="13922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F1CB9-936A-4D13-B5AB-D7D2EB3857DD}">
      <dsp:nvSpPr>
        <dsp:cNvPr id="0" name=""/>
        <dsp:cNvSpPr/>
      </dsp:nvSpPr>
      <dsp:spPr>
        <a:xfrm>
          <a:off x="2751150" y="19229"/>
          <a:ext cx="1391985" cy="6959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OTHER CAUSES</a:t>
          </a:r>
        </a:p>
      </dsp:txBody>
      <dsp:txXfrm>
        <a:off x="2771535" y="39614"/>
        <a:ext cx="1351215" cy="655222"/>
      </dsp:txXfrm>
    </dsp:sp>
    <dsp:sp modelId="{E4B0960D-3F08-4391-BED6-E24EEECF8832}">
      <dsp:nvSpPr>
        <dsp:cNvPr id="0" name=""/>
        <dsp:cNvSpPr/>
      </dsp:nvSpPr>
      <dsp:spPr>
        <a:xfrm>
          <a:off x="2890348" y="715222"/>
          <a:ext cx="139198" cy="505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276"/>
              </a:lnTo>
              <a:lnTo>
                <a:pt x="139198" y="50527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4701D-C6DA-42F7-AA39-B5EBC6E90C1F}">
      <dsp:nvSpPr>
        <dsp:cNvPr id="0" name=""/>
        <dsp:cNvSpPr/>
      </dsp:nvSpPr>
      <dsp:spPr>
        <a:xfrm>
          <a:off x="3029547" y="872502"/>
          <a:ext cx="1113588" cy="695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Political Instability</a:t>
          </a:r>
        </a:p>
      </dsp:txBody>
      <dsp:txXfrm>
        <a:off x="3049932" y="892887"/>
        <a:ext cx="1072818" cy="655222"/>
      </dsp:txXfrm>
    </dsp:sp>
    <dsp:sp modelId="{BA77976B-EC08-43EE-9152-016A2169C26D}">
      <dsp:nvSpPr>
        <dsp:cNvPr id="0" name=""/>
        <dsp:cNvSpPr/>
      </dsp:nvSpPr>
      <dsp:spPr>
        <a:xfrm>
          <a:off x="2890348" y="715222"/>
          <a:ext cx="139198" cy="1375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5268"/>
              </a:lnTo>
              <a:lnTo>
                <a:pt x="139198" y="13752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28A8D-E9A3-498C-BA45-53F268BB10F5}">
      <dsp:nvSpPr>
        <dsp:cNvPr id="0" name=""/>
        <dsp:cNvSpPr/>
      </dsp:nvSpPr>
      <dsp:spPr>
        <a:xfrm>
          <a:off x="3029547" y="1742493"/>
          <a:ext cx="1113588" cy="695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800431"/>
              <a:satOff val="-10611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Lack of proper education</a:t>
          </a:r>
        </a:p>
      </dsp:txBody>
      <dsp:txXfrm>
        <a:off x="3049932" y="1762878"/>
        <a:ext cx="1072818" cy="655222"/>
      </dsp:txXfrm>
    </dsp:sp>
    <dsp:sp modelId="{3F9E3BC8-9185-4484-8398-3A3C42B3493A}">
      <dsp:nvSpPr>
        <dsp:cNvPr id="0" name=""/>
        <dsp:cNvSpPr/>
      </dsp:nvSpPr>
      <dsp:spPr>
        <a:xfrm>
          <a:off x="2890348" y="715222"/>
          <a:ext cx="139198" cy="224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5259"/>
              </a:lnTo>
              <a:lnTo>
                <a:pt x="139198" y="224525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13590-BC27-4CCE-B3B6-B391AF9CEE16}">
      <dsp:nvSpPr>
        <dsp:cNvPr id="0" name=""/>
        <dsp:cNvSpPr/>
      </dsp:nvSpPr>
      <dsp:spPr>
        <a:xfrm>
          <a:off x="3029547" y="2612485"/>
          <a:ext cx="1113588" cy="695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600863"/>
              <a:satOff val="-21221"/>
              <a:lumOff val="-6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Limited employment opportunities</a:t>
          </a:r>
        </a:p>
      </dsp:txBody>
      <dsp:txXfrm>
        <a:off x="3049932" y="2632870"/>
        <a:ext cx="1072818" cy="655222"/>
      </dsp:txXfrm>
    </dsp:sp>
    <dsp:sp modelId="{5A8E2D0D-0F5B-44ED-8FC6-1837FF691C95}">
      <dsp:nvSpPr>
        <dsp:cNvPr id="0" name=""/>
        <dsp:cNvSpPr/>
      </dsp:nvSpPr>
      <dsp:spPr>
        <a:xfrm>
          <a:off x="2890348" y="715222"/>
          <a:ext cx="209655" cy="3020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0087"/>
              </a:lnTo>
              <a:lnTo>
                <a:pt x="209655" y="30200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28A15-F912-4EFC-8EA4-2BD34118C956}">
      <dsp:nvSpPr>
        <dsp:cNvPr id="0" name=""/>
        <dsp:cNvSpPr/>
      </dsp:nvSpPr>
      <dsp:spPr>
        <a:xfrm>
          <a:off x="3100003" y="3387313"/>
          <a:ext cx="1113588" cy="695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401294"/>
              <a:satOff val="-31832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Inadequate access to market</a:t>
          </a:r>
        </a:p>
      </dsp:txBody>
      <dsp:txXfrm>
        <a:off x="3120388" y="3407698"/>
        <a:ext cx="1072818" cy="655222"/>
      </dsp:txXfrm>
    </dsp:sp>
    <dsp:sp modelId="{2A949DF0-C460-4823-9DF8-E263A411E1FB}">
      <dsp:nvSpPr>
        <dsp:cNvPr id="0" name=""/>
        <dsp:cNvSpPr/>
      </dsp:nvSpPr>
      <dsp:spPr>
        <a:xfrm>
          <a:off x="2890348" y="715222"/>
          <a:ext cx="139198" cy="3985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5241"/>
              </a:lnTo>
              <a:lnTo>
                <a:pt x="139198" y="39852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D9927F-C90C-4584-9370-5242EA159370}">
      <dsp:nvSpPr>
        <dsp:cNvPr id="0" name=""/>
        <dsp:cNvSpPr/>
      </dsp:nvSpPr>
      <dsp:spPr>
        <a:xfrm>
          <a:off x="3029547" y="4352467"/>
          <a:ext cx="1113588" cy="695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201725"/>
              <a:satOff val="-42442"/>
              <a:lumOff val="-1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Corruption &amp; poor governance</a:t>
          </a:r>
        </a:p>
      </dsp:txBody>
      <dsp:txXfrm>
        <a:off x="3049932" y="4372852"/>
        <a:ext cx="1072818" cy="6552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C04EC-FC3D-4368-89D7-8818976A7D6D}">
      <dsp:nvSpPr>
        <dsp:cNvPr id="0" name=""/>
        <dsp:cNvSpPr/>
      </dsp:nvSpPr>
      <dsp:spPr>
        <a:xfrm>
          <a:off x="2638815" y="2657"/>
          <a:ext cx="3062329" cy="15311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Prophet Muhammad said:</a:t>
          </a:r>
        </a:p>
      </dsp:txBody>
      <dsp:txXfrm>
        <a:off x="2683661" y="47503"/>
        <a:ext cx="2972637" cy="1441472"/>
      </dsp:txXfrm>
    </dsp:sp>
    <dsp:sp modelId="{99798B48-1370-47D9-969B-7737865D5486}">
      <dsp:nvSpPr>
        <dsp:cNvPr id="0" name=""/>
        <dsp:cNvSpPr/>
      </dsp:nvSpPr>
      <dsp:spPr>
        <a:xfrm>
          <a:off x="2945048" y="1533822"/>
          <a:ext cx="306232" cy="1148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8373"/>
              </a:lnTo>
              <a:lnTo>
                <a:pt x="306232" y="114837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8A952B-673B-4AD5-95B6-83A56FFD93DB}">
      <dsp:nvSpPr>
        <dsp:cNvPr id="0" name=""/>
        <dsp:cNvSpPr/>
      </dsp:nvSpPr>
      <dsp:spPr>
        <a:xfrm>
          <a:off x="3251281" y="1916613"/>
          <a:ext cx="2449863" cy="1531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“O Allah, I seek Your refuge from poverty, insufficiency and lowliness” (Abu Dawud),</a:t>
          </a:r>
          <a:endParaRPr lang="en-US" sz="18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96127" y="1961459"/>
        <a:ext cx="2360171" cy="1441472"/>
      </dsp:txXfrm>
    </dsp:sp>
    <dsp:sp modelId="{21AD842E-F13E-4E7B-AF4A-9ED29EBF4044}">
      <dsp:nvSpPr>
        <dsp:cNvPr id="0" name=""/>
        <dsp:cNvSpPr/>
      </dsp:nvSpPr>
      <dsp:spPr>
        <a:xfrm>
          <a:off x="2945048" y="1533822"/>
          <a:ext cx="306232" cy="3062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2329"/>
              </a:lnTo>
              <a:lnTo>
                <a:pt x="306232" y="306232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A6D45C-41DE-4DC8-8B0E-CE07A0C6D2C1}">
      <dsp:nvSpPr>
        <dsp:cNvPr id="0" name=""/>
        <dsp:cNvSpPr/>
      </dsp:nvSpPr>
      <dsp:spPr>
        <a:xfrm>
          <a:off x="3251281" y="3830568"/>
          <a:ext cx="2449863" cy="1531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9113089"/>
              <a:satOff val="33873"/>
              <a:lumOff val="1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“Poverty is almost like disbeliefin Allah” (Al-Bayhaqi)</a:t>
          </a:r>
          <a:endParaRPr lang="en-US" sz="20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96127" y="3875414"/>
        <a:ext cx="2360171" cy="14414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B2CDD-F9FA-433E-BB8B-8FD24A65711F}">
      <dsp:nvSpPr>
        <dsp:cNvPr id="0" name=""/>
        <dsp:cNvSpPr/>
      </dsp:nvSpPr>
      <dsp:spPr>
        <a:xfrm rot="16200000">
          <a:off x="-645768" y="646838"/>
          <a:ext cx="4077306" cy="2783628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28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Through a number of impacts analyses it has been proven at the international level that Microfinance </a:t>
          </a:r>
          <a:r>
            <a:rPr lang="en-US" sz="1700" b="0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programmes</a:t>
          </a:r>
          <a:r>
            <a:rPr lang="en-US" sz="17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contribute to the achievement of several aspects of the Millennium Development Goals (MDGs) including poverty reduction; </a:t>
          </a:r>
        </a:p>
      </dsp:txBody>
      <dsp:txXfrm rot="5400000">
        <a:off x="1071" y="815460"/>
        <a:ext cx="2783628" cy="2446384"/>
      </dsp:txXfrm>
    </dsp:sp>
    <dsp:sp modelId="{EDF94793-FE35-4C69-A2F8-E0C438D93F88}">
      <dsp:nvSpPr>
        <dsp:cNvPr id="0" name=""/>
        <dsp:cNvSpPr/>
      </dsp:nvSpPr>
      <dsp:spPr>
        <a:xfrm rot="16200000">
          <a:off x="2346636" y="646838"/>
          <a:ext cx="4077306" cy="2783628"/>
        </a:xfrm>
        <a:prstGeom prst="flowChartManualOperation">
          <a:avLst/>
        </a:prstGeom>
        <a:solidFill>
          <a:schemeClr val="accent5">
            <a:hueOff val="1600863"/>
            <a:satOff val="-21221"/>
            <a:lumOff val="-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28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continent has a Muslim population of approximately 636 million, representing almost 53 percent of Africans.</a:t>
          </a:r>
        </a:p>
      </dsp:txBody>
      <dsp:txXfrm rot="5400000">
        <a:off x="2993475" y="815460"/>
        <a:ext cx="2783628" cy="2446384"/>
      </dsp:txXfrm>
    </dsp:sp>
    <dsp:sp modelId="{D016C576-CD47-4DED-90F3-C50CC7401AE8}">
      <dsp:nvSpPr>
        <dsp:cNvPr id="0" name=""/>
        <dsp:cNvSpPr/>
      </dsp:nvSpPr>
      <dsp:spPr>
        <a:xfrm rot="16200000">
          <a:off x="5339032" y="646838"/>
          <a:ext cx="4077306" cy="2783628"/>
        </a:xfrm>
        <a:prstGeom prst="flowChartManualOperation">
          <a:avLst/>
        </a:prstGeom>
        <a:solidFill>
          <a:schemeClr val="accent5">
            <a:hueOff val="3201725"/>
            <a:satOff val="-42442"/>
            <a:lumOff val="-1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28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vast infrastructure development deficit creates financing needs, towards which Islamic finance could make a significant contribution.</a:t>
          </a:r>
        </a:p>
      </dsp:txBody>
      <dsp:txXfrm rot="5400000">
        <a:off x="5985871" y="815460"/>
        <a:ext cx="2783628" cy="24463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F05C-8681-466C-BDBE-B71F902A11B9}">
      <dsp:nvSpPr>
        <dsp:cNvPr id="0" name=""/>
        <dsp:cNvSpPr/>
      </dsp:nvSpPr>
      <dsp:spPr>
        <a:xfrm>
          <a:off x="383" y="273264"/>
          <a:ext cx="1648486" cy="1978184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Positive impact</a:t>
          </a:r>
        </a:p>
      </dsp:txBody>
      <dsp:txXfrm rot="16200000">
        <a:off x="-645823" y="919471"/>
        <a:ext cx="1622111" cy="329697"/>
      </dsp:txXfrm>
    </dsp:sp>
    <dsp:sp modelId="{E9601C16-C3DD-4E40-ABB3-79A223EFD9EE}">
      <dsp:nvSpPr>
        <dsp:cNvPr id="0" name=""/>
        <dsp:cNvSpPr/>
      </dsp:nvSpPr>
      <dsp:spPr>
        <a:xfrm>
          <a:off x="330080" y="273264"/>
          <a:ext cx="1228122" cy="197818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It will increase income generation for  farmers</a:t>
          </a:r>
        </a:p>
      </dsp:txBody>
      <dsp:txXfrm>
        <a:off x="330080" y="273264"/>
        <a:ext cx="1228122" cy="1978184"/>
      </dsp:txXfrm>
    </dsp:sp>
    <dsp:sp modelId="{3047B46D-4A94-42AB-A1E1-FF6C08EAAD74}">
      <dsp:nvSpPr>
        <dsp:cNvPr id="0" name=""/>
        <dsp:cNvSpPr/>
      </dsp:nvSpPr>
      <dsp:spPr>
        <a:xfrm>
          <a:off x="1778490" y="258902"/>
          <a:ext cx="1648486" cy="1978184"/>
        </a:xfrm>
        <a:prstGeom prst="roundRect">
          <a:avLst>
            <a:gd name="adj" fmla="val 5000"/>
          </a:avLst>
        </a:prstGeom>
        <a:solidFill>
          <a:schemeClr val="accent4">
            <a:hueOff val="-9556544"/>
            <a:satOff val="16937"/>
            <a:lumOff val="5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Positive impact</a:t>
          </a:r>
        </a:p>
      </dsp:txBody>
      <dsp:txXfrm rot="16200000">
        <a:off x="1132283" y="905109"/>
        <a:ext cx="1622111" cy="329697"/>
      </dsp:txXfrm>
    </dsp:sp>
    <dsp:sp modelId="{785C0C09-802C-48FE-AD36-D30F10F5815C}">
      <dsp:nvSpPr>
        <dsp:cNvPr id="0" name=""/>
        <dsp:cNvSpPr/>
      </dsp:nvSpPr>
      <dsp:spPr>
        <a:xfrm rot="5400000">
          <a:off x="1569488" y="1845043"/>
          <a:ext cx="290642" cy="2472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1C2DA-AB13-4610-9CAB-37A272CC42CB}">
      <dsp:nvSpPr>
        <dsp:cNvPr id="0" name=""/>
        <dsp:cNvSpPr/>
      </dsp:nvSpPr>
      <dsp:spPr>
        <a:xfrm>
          <a:off x="2108187" y="258902"/>
          <a:ext cx="1228122" cy="197818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It will reduce hunger index</a:t>
          </a:r>
        </a:p>
      </dsp:txBody>
      <dsp:txXfrm>
        <a:off x="2108187" y="258902"/>
        <a:ext cx="1228122" cy="1978184"/>
      </dsp:txXfrm>
    </dsp:sp>
    <dsp:sp modelId="{EF952451-5908-473F-AB10-DBD44A05261A}">
      <dsp:nvSpPr>
        <dsp:cNvPr id="0" name=""/>
        <dsp:cNvSpPr/>
      </dsp:nvSpPr>
      <dsp:spPr>
        <a:xfrm>
          <a:off x="3412751" y="273264"/>
          <a:ext cx="1648486" cy="1978184"/>
        </a:xfrm>
        <a:prstGeom prst="roundRect">
          <a:avLst>
            <a:gd name="adj" fmla="val 5000"/>
          </a:avLst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Positive impact</a:t>
          </a:r>
        </a:p>
      </dsp:txBody>
      <dsp:txXfrm rot="16200000">
        <a:off x="2766544" y="919471"/>
        <a:ext cx="1622111" cy="329697"/>
      </dsp:txXfrm>
    </dsp:sp>
    <dsp:sp modelId="{B0CF4902-D6E6-46D9-A454-ABE1EA40741A}">
      <dsp:nvSpPr>
        <dsp:cNvPr id="0" name=""/>
        <dsp:cNvSpPr/>
      </dsp:nvSpPr>
      <dsp:spPr>
        <a:xfrm rot="5400000">
          <a:off x="3275672" y="1845043"/>
          <a:ext cx="290642" cy="2472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9113089"/>
              <a:satOff val="33873"/>
              <a:lumOff val="1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68206-04F0-4349-B421-01149A7C68A4}">
      <dsp:nvSpPr>
        <dsp:cNvPr id="0" name=""/>
        <dsp:cNvSpPr/>
      </dsp:nvSpPr>
      <dsp:spPr>
        <a:xfrm>
          <a:off x="3742448" y="273264"/>
          <a:ext cx="1228122" cy="197818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/>
            <a:t>Guaranteed food security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2000" kern="1200" dirty="0"/>
        </a:p>
      </dsp:txBody>
      <dsp:txXfrm>
        <a:off x="3742448" y="273264"/>
        <a:ext cx="1228122" cy="19781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ADE3D-AB43-42E4-A3FA-3B5C2A09962E}">
      <dsp:nvSpPr>
        <dsp:cNvPr id="0" name=""/>
        <dsp:cNvSpPr/>
      </dsp:nvSpPr>
      <dsp:spPr>
        <a:xfrm>
          <a:off x="1284152" y="316067"/>
          <a:ext cx="1383569" cy="185780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This sector provide over 50 million direct employment in sub-Saharan Africa</a:t>
          </a:r>
        </a:p>
      </dsp:txBody>
      <dsp:txXfrm>
        <a:off x="1505523" y="316067"/>
        <a:ext cx="1162198" cy="1857808"/>
      </dsp:txXfrm>
    </dsp:sp>
    <dsp:sp modelId="{4A5E4002-6FD1-4B94-BD29-83CB538C3F87}">
      <dsp:nvSpPr>
        <dsp:cNvPr id="0" name=""/>
        <dsp:cNvSpPr/>
      </dsp:nvSpPr>
      <dsp:spPr>
        <a:xfrm>
          <a:off x="1284152" y="2183260"/>
          <a:ext cx="1383569" cy="1493018"/>
        </a:xfrm>
        <a:prstGeom prst="rect">
          <a:avLst/>
        </a:prstGeom>
        <a:solidFill>
          <a:schemeClr val="accent4">
            <a:tint val="40000"/>
            <a:alpha val="90000"/>
            <a:hueOff val="-6440284"/>
            <a:satOff val="10912"/>
            <a:lumOff val="11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6440284"/>
              <a:satOff val="10912"/>
              <a:lumOff val="1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It is associated with low tech and labor intensive</a:t>
          </a:r>
        </a:p>
      </dsp:txBody>
      <dsp:txXfrm>
        <a:off x="1505523" y="2183260"/>
        <a:ext cx="1162198" cy="1493018"/>
      </dsp:txXfrm>
    </dsp:sp>
    <dsp:sp modelId="{A2095049-E1CA-40D0-927F-6AE562742DBF}">
      <dsp:nvSpPr>
        <dsp:cNvPr id="0" name=""/>
        <dsp:cNvSpPr/>
      </dsp:nvSpPr>
      <dsp:spPr>
        <a:xfrm>
          <a:off x="0" y="0"/>
          <a:ext cx="1465347" cy="12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Artisanal/small scale manufacturers</a:t>
          </a:r>
        </a:p>
      </dsp:txBody>
      <dsp:txXfrm>
        <a:off x="214595" y="190088"/>
        <a:ext cx="1036157" cy="917824"/>
      </dsp:txXfrm>
    </dsp:sp>
    <dsp:sp modelId="{5BC50DAE-0296-46B7-9C19-B13F5B58BC13}">
      <dsp:nvSpPr>
        <dsp:cNvPr id="0" name=""/>
        <dsp:cNvSpPr/>
      </dsp:nvSpPr>
      <dsp:spPr>
        <a:xfrm>
          <a:off x="3587572" y="370191"/>
          <a:ext cx="1383569" cy="2551212"/>
        </a:xfrm>
        <a:prstGeom prst="rect">
          <a:avLst/>
        </a:prstGeom>
        <a:solidFill>
          <a:schemeClr val="accent4">
            <a:tint val="40000"/>
            <a:alpha val="90000"/>
            <a:hueOff val="-12880567"/>
            <a:satOff val="21823"/>
            <a:lumOff val="238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2880567"/>
              <a:satOff val="21823"/>
              <a:lumOff val="23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Provide finance to acquire useful mining &amp; manufacturing tools therefore increasing output </a:t>
          </a:r>
        </a:p>
      </dsp:txBody>
      <dsp:txXfrm>
        <a:off x="3808943" y="370191"/>
        <a:ext cx="1162198" cy="2551212"/>
      </dsp:txXfrm>
    </dsp:sp>
    <dsp:sp modelId="{8C4E92CC-B653-40F1-9140-E1DAFA9D8986}">
      <dsp:nvSpPr>
        <dsp:cNvPr id="0" name=""/>
        <dsp:cNvSpPr/>
      </dsp:nvSpPr>
      <dsp:spPr>
        <a:xfrm>
          <a:off x="3587572" y="2913551"/>
          <a:ext cx="1383569" cy="922841"/>
        </a:xfrm>
        <a:prstGeom prst="rect">
          <a:avLst/>
        </a:prstGeom>
        <a:solidFill>
          <a:schemeClr val="accent4">
            <a:tint val="40000"/>
            <a:alpha val="90000"/>
            <a:hueOff val="-19320850"/>
            <a:satOff val="32735"/>
            <a:lumOff val="357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9320850"/>
              <a:satOff val="32735"/>
              <a:lumOff val="35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 a ready market for mineral sales</a:t>
          </a:r>
        </a:p>
      </dsp:txBody>
      <dsp:txXfrm>
        <a:off x="3808943" y="2913551"/>
        <a:ext cx="1162198" cy="922841"/>
      </dsp:txXfrm>
    </dsp:sp>
    <dsp:sp modelId="{0E2E247D-3006-4D0B-98DB-BC06EC02753F}">
      <dsp:nvSpPr>
        <dsp:cNvPr id="0" name=""/>
        <dsp:cNvSpPr/>
      </dsp:nvSpPr>
      <dsp:spPr>
        <a:xfrm>
          <a:off x="2854957" y="0"/>
          <a:ext cx="1051965" cy="922379"/>
        </a:xfrm>
        <a:prstGeom prst="ellipse">
          <a:avLst/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Impact of </a:t>
          </a:r>
          <a:r>
            <a:rPr lang="en-US" sz="1600" kern="1200" dirty="0" err="1"/>
            <a:t>Istisna</a:t>
          </a:r>
          <a:r>
            <a:rPr lang="en-US" sz="1600" kern="1200" dirty="0"/>
            <a:t> product</a:t>
          </a:r>
        </a:p>
      </dsp:txBody>
      <dsp:txXfrm>
        <a:off x="3009014" y="135079"/>
        <a:ext cx="743851" cy="6522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1C555-9B78-4F6D-8465-B7494639836E}">
      <dsp:nvSpPr>
        <dsp:cNvPr id="0" name=""/>
        <dsp:cNvSpPr/>
      </dsp:nvSpPr>
      <dsp:spPr>
        <a:xfrm>
          <a:off x="0" y="0"/>
          <a:ext cx="6992788" cy="437049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D5FD8-8251-4EE8-8D6E-7ECE193BF913}">
      <dsp:nvSpPr>
        <dsp:cNvPr id="0" name=""/>
        <dsp:cNvSpPr/>
      </dsp:nvSpPr>
      <dsp:spPr>
        <a:xfrm>
          <a:off x="1256395" y="3249898"/>
          <a:ext cx="160834" cy="1608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C7E73-B416-4A80-BE67-D01F834D1956}">
      <dsp:nvSpPr>
        <dsp:cNvPr id="0" name=""/>
        <dsp:cNvSpPr/>
      </dsp:nvSpPr>
      <dsp:spPr>
        <a:xfrm>
          <a:off x="1336812" y="3330315"/>
          <a:ext cx="1195766" cy="1040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2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Poverty alleviation</a:t>
          </a:r>
        </a:p>
      </dsp:txBody>
      <dsp:txXfrm>
        <a:off x="1336812" y="3330315"/>
        <a:ext cx="1195766" cy="1040177"/>
      </dsp:txXfrm>
    </dsp:sp>
    <dsp:sp modelId="{2E245190-9DC3-4B30-8AF3-838E92D4E12A}">
      <dsp:nvSpPr>
        <dsp:cNvPr id="0" name=""/>
        <dsp:cNvSpPr/>
      </dsp:nvSpPr>
      <dsp:spPr>
        <a:xfrm>
          <a:off x="2392723" y="2233321"/>
          <a:ext cx="279711" cy="279711"/>
        </a:xfrm>
        <a:prstGeom prst="ellipse">
          <a:avLst/>
        </a:prstGeom>
        <a:solidFill>
          <a:schemeClr val="accent4">
            <a:hueOff val="-6371030"/>
            <a:satOff val="11291"/>
            <a:lumOff val="3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1E898-61F9-4273-B9ED-38B2DB1499EA}">
      <dsp:nvSpPr>
        <dsp:cNvPr id="0" name=""/>
        <dsp:cNvSpPr/>
      </dsp:nvSpPr>
      <dsp:spPr>
        <a:xfrm>
          <a:off x="2532579" y="2373177"/>
          <a:ext cx="1468485" cy="1997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1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Building of schools and hospitals through waqf</a:t>
          </a:r>
        </a:p>
      </dsp:txBody>
      <dsp:txXfrm>
        <a:off x="2532579" y="2373177"/>
        <a:ext cx="1468485" cy="1997315"/>
      </dsp:txXfrm>
    </dsp:sp>
    <dsp:sp modelId="{96CD2970-E3CA-4417-91F2-F9DD76BFCF33}">
      <dsp:nvSpPr>
        <dsp:cNvPr id="0" name=""/>
        <dsp:cNvSpPr/>
      </dsp:nvSpPr>
      <dsp:spPr>
        <a:xfrm>
          <a:off x="3843727" y="1484219"/>
          <a:ext cx="370617" cy="370617"/>
        </a:xfrm>
        <a:prstGeom prst="ellipse">
          <a:avLst/>
        </a:prstGeom>
        <a:solidFill>
          <a:schemeClr val="accent4">
            <a:hueOff val="-12742060"/>
            <a:satOff val="22582"/>
            <a:lumOff val="79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0289-DB3D-45B7-94A8-6C5E2D3EEDBE}">
      <dsp:nvSpPr>
        <dsp:cNvPr id="0" name=""/>
        <dsp:cNvSpPr/>
      </dsp:nvSpPr>
      <dsp:spPr>
        <a:xfrm>
          <a:off x="4029036" y="1669528"/>
          <a:ext cx="1468485" cy="2700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38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just distribution of national income between all citizens</a:t>
          </a:r>
          <a:endParaRPr lang="en-US" sz="1400" kern="1200" dirty="0"/>
        </a:p>
      </dsp:txBody>
      <dsp:txXfrm>
        <a:off x="4029036" y="1669528"/>
        <a:ext cx="1468485" cy="2700964"/>
      </dsp:txXfrm>
    </dsp:sp>
    <dsp:sp modelId="{23BBF82D-90D8-4E51-8CFC-5CB2781DAAC2}">
      <dsp:nvSpPr>
        <dsp:cNvPr id="0" name=""/>
        <dsp:cNvSpPr/>
      </dsp:nvSpPr>
      <dsp:spPr>
        <a:xfrm>
          <a:off x="5424097" y="988605"/>
          <a:ext cx="496488" cy="496488"/>
        </a:xfrm>
        <a:prstGeom prst="ellipse">
          <a:avLst/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09DC6-7E52-474C-B379-EB60D04C97D1}">
      <dsp:nvSpPr>
        <dsp:cNvPr id="0" name=""/>
        <dsp:cNvSpPr/>
      </dsp:nvSpPr>
      <dsp:spPr>
        <a:xfrm>
          <a:off x="5672341" y="1236849"/>
          <a:ext cx="1468485" cy="31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07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70C0"/>
              </a:solidFill>
            </a:rPr>
            <a:t>Unemployment reduction</a:t>
          </a:r>
        </a:p>
      </dsp:txBody>
      <dsp:txXfrm>
        <a:off x="5672341" y="1236849"/>
        <a:ext cx="1468485" cy="3133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476FD-1174-4A52-ADB6-D41F7E8675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B8C3-ECC2-493B-957E-EC4F2D67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5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B8C3-ECC2-493B-957E-EC4F2D67D4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7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B8C3-ECC2-493B-957E-EC4F2D67D4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3BF271BD-66B7-41AF-8D52-BA78B5B1E29C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879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CF45-8E8E-4FE4-A05B-ACCC6F6CEB99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08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E6AC2D5-C380-4D88-BAA8-CE7EAAEE0C63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47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3ED8-CC1C-4744-975C-BBCC278E149F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2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C91EB2C-7968-4963-B1CC-162349E45B37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53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800-CD5F-4941-ABC5-E643EE086A0F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9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3BE6-C324-4B66-B2AB-C423187065A8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4A5-E4DB-4431-9B91-435B193775B2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9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0FC3-A422-4732-8919-A06F813B5DB6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745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5893AE68-A21D-47C3-98CE-685F74356E42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594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4532FBD5-A697-4EA8-9885-E4A918148C6F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3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FD5DB-3305-42D3-8DDF-F0DFB3AA003C}" type="datetime1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7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DABE-D875-4506-8892-A8A7032D46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Islamic</a:t>
            </a:r>
            <a:r>
              <a:rPr lang="en-US" dirty="0"/>
              <a:t>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Microfinance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43FE1-6CA6-4469-A69F-3F3DBA6B48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TOOL FOR PORVERTY ALEVIATION IN AFRICA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23528-15E8-4BF2-9376-FDAC653D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324"/>
            <a:ext cx="7252138" cy="591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9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5005-C545-4ED1-BAE7-8F0C46C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072" y="3108345"/>
            <a:ext cx="8770571" cy="15607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Islamic Microfinance Product that are relevant in the African space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DA10B-2A42-4AE1-BF70-B339A513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4440E-7259-42EF-8C79-ED9EE7D9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6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798272E-BB65-42D9-8D5D-C9895E72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70" y="0"/>
            <a:ext cx="57621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27A070-4E3B-42D4-B902-23F4901A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157" y="365145"/>
            <a:ext cx="8770571" cy="15607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SALAM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B3BBC7-615E-49AE-8EBC-EB5B9E8D965B}"/>
              </a:ext>
            </a:extLst>
          </p:cNvPr>
          <p:cNvGrpSpPr/>
          <p:nvPr/>
        </p:nvGrpSpPr>
        <p:grpSpPr>
          <a:xfrm>
            <a:off x="1210255" y="2451105"/>
            <a:ext cx="4486077" cy="4311355"/>
            <a:chOff x="531274" y="1730996"/>
            <a:chExt cx="4486077" cy="431135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C0456B0-D7FD-4588-AFF4-F77FF488FB35}"/>
                </a:ext>
              </a:extLst>
            </p:cNvPr>
            <p:cNvSpPr/>
            <p:nvPr/>
          </p:nvSpPr>
          <p:spPr>
            <a:xfrm rot="7657254">
              <a:off x="1622045" y="4798090"/>
              <a:ext cx="127223" cy="4983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4916"/>
                  </a:moveTo>
                  <a:lnTo>
                    <a:pt x="127223" y="2491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D2FF8CB-A50B-4B5A-98B7-AF8581D30F64}"/>
                </a:ext>
              </a:extLst>
            </p:cNvPr>
            <p:cNvSpPr/>
            <p:nvPr/>
          </p:nvSpPr>
          <p:spPr>
            <a:xfrm rot="21331232">
              <a:off x="2718652" y="4107681"/>
              <a:ext cx="864943" cy="4983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4916"/>
                  </a:moveTo>
                  <a:lnTo>
                    <a:pt x="864943" y="2491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F90DD7-B484-43C6-84C0-CE46C5629A15}"/>
                </a:ext>
              </a:extLst>
            </p:cNvPr>
            <p:cNvSpPr/>
            <p:nvPr/>
          </p:nvSpPr>
          <p:spPr>
            <a:xfrm rot="14567039">
              <a:off x="1832069" y="3600984"/>
              <a:ext cx="50184" cy="4983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4916"/>
                  </a:moveTo>
                  <a:lnTo>
                    <a:pt x="50184" y="2491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58D8AD-8D74-465B-AFEC-451F54F93E28}"/>
                </a:ext>
              </a:extLst>
            </p:cNvPr>
            <p:cNvSpPr/>
            <p:nvPr/>
          </p:nvSpPr>
          <p:spPr>
            <a:xfrm>
              <a:off x="573833" y="2539430"/>
              <a:ext cx="3167872" cy="3341979"/>
            </a:xfrm>
            <a:prstGeom prst="ellipse">
              <a:avLst/>
            </a:prstGeom>
            <a:blipFill rotWithShape="1">
              <a:blip r:embed="rId3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0AE4237-864F-4245-B84B-13B4F8560E7E}"/>
                </a:ext>
              </a:extLst>
            </p:cNvPr>
            <p:cNvSpPr/>
            <p:nvPr/>
          </p:nvSpPr>
          <p:spPr>
            <a:xfrm>
              <a:off x="531274" y="1730996"/>
              <a:ext cx="2489000" cy="1899549"/>
            </a:xfrm>
            <a:custGeom>
              <a:avLst/>
              <a:gdLst>
                <a:gd name="connsiteX0" fmla="*/ 0 w 2030910"/>
                <a:gd name="connsiteY0" fmla="*/ 608264 h 1216528"/>
                <a:gd name="connsiteX1" fmla="*/ 1015455 w 2030910"/>
                <a:gd name="connsiteY1" fmla="*/ 0 h 1216528"/>
                <a:gd name="connsiteX2" fmla="*/ 2030910 w 2030910"/>
                <a:gd name="connsiteY2" fmla="*/ 608264 h 1216528"/>
                <a:gd name="connsiteX3" fmla="*/ 1015455 w 2030910"/>
                <a:gd name="connsiteY3" fmla="*/ 1216528 h 1216528"/>
                <a:gd name="connsiteX4" fmla="*/ 0 w 2030910"/>
                <a:gd name="connsiteY4" fmla="*/ 608264 h 121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910" h="1216528">
                  <a:moveTo>
                    <a:pt x="0" y="608264"/>
                  </a:moveTo>
                  <a:cubicBezTo>
                    <a:pt x="0" y="272329"/>
                    <a:pt x="454635" y="0"/>
                    <a:pt x="1015455" y="0"/>
                  </a:cubicBezTo>
                  <a:cubicBezTo>
                    <a:pt x="1576275" y="0"/>
                    <a:pt x="2030910" y="272329"/>
                    <a:pt x="2030910" y="608264"/>
                  </a:cubicBezTo>
                  <a:cubicBezTo>
                    <a:pt x="2030910" y="944199"/>
                    <a:pt x="1576275" y="1216528"/>
                    <a:pt x="1015455" y="1216528"/>
                  </a:cubicBezTo>
                  <a:cubicBezTo>
                    <a:pt x="454635" y="1216528"/>
                    <a:pt x="0" y="944199"/>
                    <a:pt x="0" y="60826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405" tIns="185141" rIns="304405" bIns="18514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n>
                    <a:solidFill>
                      <a:schemeClr val="bg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According to the World Bank, around 60% of the world’s arable land that is currently not under cultivation is found in Africa</a:t>
              </a:r>
              <a:r>
                <a:rPr lang="en-US" sz="1000" kern="1200" dirty="0">
                  <a:ln>
                    <a:solidFill>
                      <a:schemeClr val="bg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.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D5C300-E50A-4101-97E5-6F2620FA7020}"/>
                </a:ext>
              </a:extLst>
            </p:cNvPr>
            <p:cNvSpPr/>
            <p:nvPr/>
          </p:nvSpPr>
          <p:spPr>
            <a:xfrm>
              <a:off x="3435885" y="3212668"/>
              <a:ext cx="1581466" cy="1660010"/>
            </a:xfrm>
            <a:custGeom>
              <a:avLst/>
              <a:gdLst>
                <a:gd name="connsiteX0" fmla="*/ 0 w 1436722"/>
                <a:gd name="connsiteY0" fmla="*/ 830005 h 1660010"/>
                <a:gd name="connsiteX1" fmla="*/ 718361 w 1436722"/>
                <a:gd name="connsiteY1" fmla="*/ 0 h 1660010"/>
                <a:gd name="connsiteX2" fmla="*/ 1436722 w 1436722"/>
                <a:gd name="connsiteY2" fmla="*/ 830005 h 1660010"/>
                <a:gd name="connsiteX3" fmla="*/ 718361 w 1436722"/>
                <a:gd name="connsiteY3" fmla="*/ 1660010 h 1660010"/>
                <a:gd name="connsiteX4" fmla="*/ 0 w 1436722"/>
                <a:gd name="connsiteY4" fmla="*/ 830005 h 166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722" h="1660010">
                  <a:moveTo>
                    <a:pt x="0" y="830005"/>
                  </a:moveTo>
                  <a:cubicBezTo>
                    <a:pt x="0" y="371606"/>
                    <a:pt x="321621" y="0"/>
                    <a:pt x="718361" y="0"/>
                  </a:cubicBezTo>
                  <a:cubicBezTo>
                    <a:pt x="1115101" y="0"/>
                    <a:pt x="1436722" y="371606"/>
                    <a:pt x="1436722" y="830005"/>
                  </a:cubicBezTo>
                  <a:cubicBezTo>
                    <a:pt x="1436722" y="1288404"/>
                    <a:pt x="1115101" y="1660010"/>
                    <a:pt x="718361" y="1660010"/>
                  </a:cubicBezTo>
                  <a:cubicBezTo>
                    <a:pt x="321621" y="1660010"/>
                    <a:pt x="0" y="1288404"/>
                    <a:pt x="0" y="83000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88" tIns="250088" rIns="217388" bIns="250088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n>
                    <a:solidFill>
                      <a:schemeClr val="bg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Increasing agricultural entrepreneurship and commercial farming</a:t>
              </a:r>
              <a:r>
                <a:rPr lang="en-US" sz="1100" kern="1200" dirty="0">
                  <a:ln>
                    <a:solidFill>
                      <a:schemeClr val="bg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BFE8AA-7483-45C4-9F50-420B4354A263}"/>
                </a:ext>
              </a:extLst>
            </p:cNvPr>
            <p:cNvSpPr/>
            <p:nvPr/>
          </p:nvSpPr>
          <p:spPr>
            <a:xfrm>
              <a:off x="542367" y="4573469"/>
              <a:ext cx="1851744" cy="1468882"/>
            </a:xfrm>
            <a:custGeom>
              <a:avLst/>
              <a:gdLst>
                <a:gd name="connsiteX0" fmla="*/ 0 w 1399443"/>
                <a:gd name="connsiteY0" fmla="*/ 643794 h 1287587"/>
                <a:gd name="connsiteX1" fmla="*/ 699722 w 1399443"/>
                <a:gd name="connsiteY1" fmla="*/ 0 h 1287587"/>
                <a:gd name="connsiteX2" fmla="*/ 1399444 w 1399443"/>
                <a:gd name="connsiteY2" fmla="*/ 643794 h 1287587"/>
                <a:gd name="connsiteX3" fmla="*/ 699722 w 1399443"/>
                <a:gd name="connsiteY3" fmla="*/ 1287588 h 1287587"/>
                <a:gd name="connsiteX4" fmla="*/ 0 w 1399443"/>
                <a:gd name="connsiteY4" fmla="*/ 643794 h 128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443" h="1287587">
                  <a:moveTo>
                    <a:pt x="0" y="643794"/>
                  </a:moveTo>
                  <a:cubicBezTo>
                    <a:pt x="0" y="288236"/>
                    <a:pt x="313276" y="0"/>
                    <a:pt x="699722" y="0"/>
                  </a:cubicBezTo>
                  <a:cubicBezTo>
                    <a:pt x="1086168" y="0"/>
                    <a:pt x="1399444" y="288236"/>
                    <a:pt x="1399444" y="643794"/>
                  </a:cubicBezTo>
                  <a:cubicBezTo>
                    <a:pt x="1399444" y="999352"/>
                    <a:pt x="1086168" y="1287588"/>
                    <a:pt x="699722" y="1287588"/>
                  </a:cubicBezTo>
                  <a:cubicBezTo>
                    <a:pt x="313276" y="1287588"/>
                    <a:pt x="0" y="999352"/>
                    <a:pt x="0" y="64379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834" tIns="197453" rIns="213834" bIns="197453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n>
                    <a:solidFill>
                      <a:schemeClr val="bg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endowed with a wide diversity of </a:t>
              </a:r>
              <a:r>
                <a:rPr lang="en-US" kern="1200" dirty="0" err="1">
                  <a:ln>
                    <a:solidFill>
                      <a:schemeClr val="bg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agro</a:t>
              </a:r>
              <a:r>
                <a:rPr lang="en-US" kern="1200" dirty="0">
                  <a:ln>
                    <a:solidFill>
                      <a:schemeClr val="bg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-ecological zones</a:t>
              </a:r>
              <a:endParaRPr lang="en-US" sz="1400" kern="1200" dirty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E57E4A-FFFD-48A6-A8F9-18FD211E4C39}"/>
              </a:ext>
            </a:extLst>
          </p:cNvPr>
          <p:cNvSpPr txBox="1"/>
          <p:nvPr/>
        </p:nvSpPr>
        <p:spPr>
          <a:xfrm>
            <a:off x="7010400" y="2298459"/>
            <a:ext cx="4542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50"/>
                </a:solidFill>
              </a:rPr>
              <a:t> This Islamic Microfinance product, has been tested and trusted. It favors the agricultural sector as farmers would be able to finance production in exchange of future delivery . Introducing this product in the Africa agricultural sector will help small scale farmers to leave beyond poverty line in a very short period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9579FE8-0458-41C3-A55D-2CA655FA1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918591"/>
              </p:ext>
            </p:extLst>
          </p:nvPr>
        </p:nvGraphicFramePr>
        <p:xfrm>
          <a:off x="6495669" y="4470035"/>
          <a:ext cx="5061621" cy="2524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01A71-1601-432A-8546-952ED42F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DF92-E1ED-4DC8-A257-18818BC9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29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FC95-C2DE-4508-B76C-278EE4E8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ISTISNA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BB966-DFC4-40A6-B866-3CB4216B5FF5}"/>
              </a:ext>
            </a:extLst>
          </p:cNvPr>
          <p:cNvSpPr txBox="1"/>
          <p:nvPr/>
        </p:nvSpPr>
        <p:spPr>
          <a:xfrm>
            <a:off x="5410200" y="2149877"/>
            <a:ext cx="6294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This product will be very relevant in both the small scale mining and manufacturing sectors of Africa . The key advantage of an </a:t>
            </a:r>
            <a:r>
              <a:rPr lang="en-US" b="1" dirty="0" err="1">
                <a:solidFill>
                  <a:srgbClr val="92D050"/>
                </a:solidFill>
              </a:rPr>
              <a:t>istisna</a:t>
            </a:r>
            <a:r>
              <a:rPr lang="en-US" b="1" dirty="0">
                <a:solidFill>
                  <a:srgbClr val="92D050"/>
                </a:solidFill>
              </a:rPr>
              <a:t>’ contract is that it can provide flexibility to the customer, where payments can be made in instalments linked to project completion, at delivery or after project completion.</a:t>
            </a:r>
          </a:p>
          <a:p>
            <a:endParaRPr lang="en-US" b="1" dirty="0">
              <a:solidFill>
                <a:srgbClr val="92D050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27E1D10-4447-465A-8027-EA35D641F7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587800"/>
              </p:ext>
            </p:extLst>
          </p:nvPr>
        </p:nvGraphicFramePr>
        <p:xfrm>
          <a:off x="177075" y="2430493"/>
          <a:ext cx="4971142" cy="385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BEB296D-5904-4ABE-B16E-48E32A018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425" y="4175760"/>
            <a:ext cx="2857500" cy="2506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16623-CCFA-4894-AC63-EFD7924E7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6576"/>
            <a:ext cx="3747225" cy="25069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EC028-027B-41A7-825C-9C52EDB6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" y="6297910"/>
            <a:ext cx="5667375" cy="365125"/>
          </a:xfrm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D8011-E874-43DF-8242-225D6024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1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C577-681C-439B-A3DF-B12140C0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QARD HASSAN (BENEVOLENT LOAN)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90477-878E-4E60-B54E-1820DFACD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915" y="2024289"/>
            <a:ext cx="6473372" cy="3888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2C435-DC4B-4C37-AAC6-EF4BD586C55D}"/>
              </a:ext>
            </a:extLst>
          </p:cNvPr>
          <p:cNvSpPr txBox="1"/>
          <p:nvPr/>
        </p:nvSpPr>
        <p:spPr>
          <a:xfrm>
            <a:off x="4804229" y="5243947"/>
            <a:ext cx="6656202" cy="12926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000" b="1" dirty="0">
                <a:ln/>
                <a:solidFill>
                  <a:srgbClr val="0070C0"/>
                </a:solidFill>
              </a:rPr>
              <a:t>Loans such as this are used as an attempt to alleviate poverty and create economic growth.  In most African society a little income as small as $10 will help do lots of wonders. </a:t>
            </a:r>
          </a:p>
          <a:p>
            <a:pPr algn="just"/>
            <a:endParaRPr lang="en-US" b="1" dirty="0">
              <a:ln/>
              <a:solidFill>
                <a:schemeClr val="accent4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A3670E5-9A6C-40B5-837E-33338DB60A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386549"/>
              </p:ext>
            </p:extLst>
          </p:nvPr>
        </p:nvGraphicFramePr>
        <p:xfrm>
          <a:off x="0" y="2129061"/>
          <a:ext cx="8128000" cy="4370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AE8B72-EB48-4E33-AB85-5321AAB3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69" y="6354046"/>
            <a:ext cx="5667375" cy="365125"/>
          </a:xfrm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91146-4C43-4EBA-9187-138BEB23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719C-941C-46EF-B2F0-CADCF46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Murabaha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64070-BC47-4458-A31D-E9855D96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9" y="2256302"/>
            <a:ext cx="8645979" cy="4160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27DDE3-AC89-4055-893A-905AED6ACDA2}"/>
              </a:ext>
            </a:extLst>
          </p:cNvPr>
          <p:cNvSpPr txBox="1"/>
          <p:nvPr/>
        </p:nvSpPr>
        <p:spPr>
          <a:xfrm>
            <a:off x="493486" y="2772229"/>
            <a:ext cx="4078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</a:rPr>
              <a:t>The purpose of </a:t>
            </a:r>
            <a:r>
              <a:rPr lang="en-US" sz="2400" dirty="0" err="1">
                <a:solidFill>
                  <a:srgbClr val="0070C0"/>
                </a:solidFill>
              </a:rPr>
              <a:t>murabaha</a:t>
            </a:r>
            <a:r>
              <a:rPr lang="en-US" sz="2400" dirty="0">
                <a:solidFill>
                  <a:srgbClr val="0070C0"/>
                </a:solidFill>
              </a:rPr>
              <a:t> is to finance a purchase without involving interest payments. This can be useful in helping families own assets like housing and advanced technological tools to maximize Agricultural and manufactural outputs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1C837FA-68A7-40BD-95FA-189E2234C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1996536"/>
              </p:ext>
            </p:extLst>
          </p:nvPr>
        </p:nvGraphicFramePr>
        <p:xfrm>
          <a:off x="5762171" y="2129061"/>
          <a:ext cx="6429829" cy="416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E9BCF-D480-4C87-8942-0CED5101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999" y="6359282"/>
            <a:ext cx="5667375" cy="365125"/>
          </a:xfrm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D5221-2090-4495-9614-E438D647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6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9F558-B394-4885-8D92-B3F19020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Musharaka</a:t>
            </a:r>
            <a:r>
              <a:rPr lang="en-US" dirty="0"/>
              <a:t> and </a:t>
            </a:r>
            <a:r>
              <a:rPr lang="en-US" dirty="0" err="1"/>
              <a:t>Mudaraba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0C640-6A7A-4C51-B504-2B4991384DDB}"/>
              </a:ext>
            </a:extLst>
          </p:cNvPr>
          <p:cNvSpPr txBox="1"/>
          <p:nvPr/>
        </p:nvSpPr>
        <p:spPr>
          <a:xfrm>
            <a:off x="3831771" y="3004457"/>
            <a:ext cx="5403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</a:rPr>
              <a:t>These are profit and loss sharing sharia compliant product which can help entrepreneurs to grow their businesses in Africa. A well structured </a:t>
            </a:r>
            <a:r>
              <a:rPr lang="en-US" sz="2400" dirty="0" err="1">
                <a:solidFill>
                  <a:srgbClr val="0070C0"/>
                </a:solidFill>
              </a:rPr>
              <a:t>Mudaraba</a:t>
            </a:r>
            <a:r>
              <a:rPr lang="en-US" sz="2400" dirty="0">
                <a:solidFill>
                  <a:srgbClr val="0070C0"/>
                </a:solidFill>
              </a:rPr>
              <a:t> and </a:t>
            </a:r>
            <a:r>
              <a:rPr lang="en-US" sz="2400" dirty="0" err="1">
                <a:solidFill>
                  <a:srgbClr val="0070C0"/>
                </a:solidFill>
              </a:rPr>
              <a:t>musharaka</a:t>
            </a:r>
            <a:r>
              <a:rPr lang="en-US" sz="2400" dirty="0">
                <a:solidFill>
                  <a:srgbClr val="0070C0"/>
                </a:solidFill>
              </a:rPr>
              <a:t> by Islamic Microfinance institutions will increase the income of </a:t>
            </a:r>
            <a:r>
              <a:rPr lang="en-US" sz="2400" dirty="0" err="1">
                <a:solidFill>
                  <a:srgbClr val="0070C0"/>
                </a:solidFill>
              </a:rPr>
              <a:t>entrpreneurs</a:t>
            </a:r>
            <a:r>
              <a:rPr lang="en-US" sz="2400" dirty="0">
                <a:solidFill>
                  <a:srgbClr val="0070C0"/>
                </a:solidFill>
              </a:rPr>
              <a:t> there by advancing industrialization and trade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4E8AF-4966-4DB3-827F-AB680DA1B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9714"/>
            <a:ext cx="3831771" cy="46478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748B9-512C-4C19-8040-C41461C2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859" y="6424984"/>
            <a:ext cx="5667375" cy="365125"/>
          </a:xfrm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28290-9E09-4981-8370-27B56FA2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7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920FE-ABD3-4C43-B3A4-065761A2D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79" y="204952"/>
            <a:ext cx="10417591" cy="1759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2092E6-2F57-4530-BEF4-B43C4C0E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Implementation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AA3D4-8911-4A05-91A3-FB205AFE3720}"/>
              </a:ext>
            </a:extLst>
          </p:cNvPr>
          <p:cNvSpPr txBox="1"/>
          <p:nvPr/>
        </p:nvSpPr>
        <p:spPr>
          <a:xfrm>
            <a:off x="278651" y="2128733"/>
            <a:ext cx="32976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</a:rPr>
              <a:t>Islamic Microfinance on its own cannot eliminate poverty, therefore certain stakeholders must play vital roles For successful implementation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CD0C83B-4B56-4BAA-9E54-F09FC6B5F1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0144736"/>
              </p:ext>
            </p:extLst>
          </p:nvPr>
        </p:nvGraphicFramePr>
        <p:xfrm>
          <a:off x="3845911" y="19503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D69AD-1345-45B5-8AC9-AAF98986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770FB-6D51-4C75-B6C5-36CA5FCF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92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FCF7-3D2F-470E-9518-BB686DD1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Continuation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3E876C3-6B7D-46AF-9960-44A511DB1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6565590"/>
              </p:ext>
            </p:extLst>
          </p:nvPr>
        </p:nvGraphicFramePr>
        <p:xfrm>
          <a:off x="993228" y="2522483"/>
          <a:ext cx="10436772" cy="2900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0AB6B-1B2E-4D07-8B4A-4DA33478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3700" y="6435661"/>
            <a:ext cx="5667375" cy="365125"/>
          </a:xfrm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</a:rPr>
              <a:t>ISLAMIC MICROFINANCE;A TOOL FOR POVERTY ALEVIATION IN AFRICA, PREPARED BYLCM CONSULTING NIGERIA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CAEDF-EADD-428E-8D57-C267814D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8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40D7-7530-4B69-BC02-DA999FF4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867A7-1A96-4E99-8A7E-59FCDF1FF135}"/>
              </a:ext>
            </a:extLst>
          </p:cNvPr>
          <p:cNvSpPr txBox="1"/>
          <p:nvPr/>
        </p:nvSpPr>
        <p:spPr>
          <a:xfrm>
            <a:off x="566057" y="3018971"/>
            <a:ext cx="6052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For Africa to advance from its present poverty situation, she needs a just and chronological financing mechanism which will help the over 50% vulnerable population access financial services at low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CFEF2-88E3-42B8-BBE7-3846651B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69" y="2409372"/>
            <a:ext cx="3555774" cy="418011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00224-F814-4141-A158-34F61F80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799A2-393B-4694-B909-F9725B9B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34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451FA-7789-4433-A440-9AF43932F183}"/>
              </a:ext>
            </a:extLst>
          </p:cNvPr>
          <p:cNvSpPr/>
          <p:nvPr/>
        </p:nvSpPr>
        <p:spPr>
          <a:xfrm>
            <a:off x="2447428" y="978965"/>
            <a:ext cx="6876576" cy="5770179"/>
          </a:xfrm>
          <a:prstGeom prst="roundRect">
            <a:avLst/>
          </a:prstGeom>
          <a:solidFill>
            <a:srgbClr val="92D05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07729A-226C-4428-9CA0-F2E9E8FEB50D}"/>
              </a:ext>
            </a:extLst>
          </p:cNvPr>
          <p:cNvGrpSpPr/>
          <p:nvPr/>
        </p:nvGrpSpPr>
        <p:grpSpPr>
          <a:xfrm>
            <a:off x="3053843" y="1275373"/>
            <a:ext cx="6270161" cy="5582627"/>
            <a:chOff x="1284890" y="442179"/>
            <a:chExt cx="6270161" cy="55826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516A5E-82D1-4BED-8833-26031923BAAF}"/>
                </a:ext>
              </a:extLst>
            </p:cNvPr>
            <p:cNvSpPr/>
            <p:nvPr/>
          </p:nvSpPr>
          <p:spPr>
            <a:xfrm>
              <a:off x="5102435" y="5162719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D11F8C-11CC-4B25-B957-C366AA1BD2EE}"/>
                </a:ext>
              </a:extLst>
            </p:cNvPr>
            <p:cNvSpPr/>
            <p:nvPr/>
          </p:nvSpPr>
          <p:spPr>
            <a:xfrm>
              <a:off x="4940671" y="5232078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4B0C0B-855E-4487-BA23-E16530D47A5D}"/>
                </a:ext>
              </a:extLst>
            </p:cNvPr>
            <p:cNvSpPr/>
            <p:nvPr/>
          </p:nvSpPr>
          <p:spPr>
            <a:xfrm>
              <a:off x="4775866" y="5291142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E26204-3650-4C30-B209-C24429EBDC41}"/>
                </a:ext>
              </a:extLst>
            </p:cNvPr>
            <p:cNvSpPr/>
            <p:nvPr/>
          </p:nvSpPr>
          <p:spPr>
            <a:xfrm>
              <a:off x="4608628" y="5339368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C6A5B7-4769-4B70-BB96-2478A08BEA32}"/>
                </a:ext>
              </a:extLst>
            </p:cNvPr>
            <p:cNvSpPr/>
            <p:nvPr/>
          </p:nvSpPr>
          <p:spPr>
            <a:xfrm>
              <a:off x="4439566" y="5376756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700C07-F650-4A8F-90FB-901678EBC75D}"/>
                </a:ext>
              </a:extLst>
            </p:cNvPr>
            <p:cNvSpPr/>
            <p:nvPr/>
          </p:nvSpPr>
          <p:spPr>
            <a:xfrm>
              <a:off x="6020722" y="4513021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E35888-6B63-4426-9965-B347110658C4}"/>
                </a:ext>
              </a:extLst>
            </p:cNvPr>
            <p:cNvSpPr/>
            <p:nvPr/>
          </p:nvSpPr>
          <p:spPr>
            <a:xfrm>
              <a:off x="5885716" y="4641985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42F6E5-E667-4EDB-ACE7-F8FC583AC9CF}"/>
                </a:ext>
              </a:extLst>
            </p:cNvPr>
            <p:cNvSpPr/>
            <p:nvPr/>
          </p:nvSpPr>
          <p:spPr>
            <a:xfrm>
              <a:off x="6606966" y="3747363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B49450-3B53-40DE-AC5F-34A5C02021D0}"/>
                </a:ext>
              </a:extLst>
            </p:cNvPr>
            <p:cNvSpPr/>
            <p:nvPr/>
          </p:nvSpPr>
          <p:spPr>
            <a:xfrm>
              <a:off x="7004079" y="2841904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96273E-3038-46BD-BF91-00C910C71357}"/>
                </a:ext>
              </a:extLst>
            </p:cNvPr>
            <p:cNvSpPr/>
            <p:nvPr/>
          </p:nvSpPr>
          <p:spPr>
            <a:xfrm>
              <a:off x="7193210" y="1899056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E2345D-AE9D-427E-AE00-85D1C8C41813}"/>
                </a:ext>
              </a:extLst>
            </p:cNvPr>
            <p:cNvSpPr/>
            <p:nvPr/>
          </p:nvSpPr>
          <p:spPr>
            <a:xfrm>
              <a:off x="7028405" y="778476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7720E9-7505-483E-85BD-9B98D4C4B77C}"/>
                </a:ext>
              </a:extLst>
            </p:cNvPr>
            <p:cNvSpPr/>
            <p:nvPr/>
          </p:nvSpPr>
          <p:spPr>
            <a:xfrm>
              <a:off x="7140910" y="687985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A34431-9A24-4B17-8301-86998F7EB662}"/>
                </a:ext>
              </a:extLst>
            </p:cNvPr>
            <p:cNvSpPr/>
            <p:nvPr/>
          </p:nvSpPr>
          <p:spPr>
            <a:xfrm>
              <a:off x="7254024" y="597493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97F4097-76A6-43C7-B915-C1FC41AC5898}"/>
                </a:ext>
              </a:extLst>
            </p:cNvPr>
            <p:cNvSpPr/>
            <p:nvPr/>
          </p:nvSpPr>
          <p:spPr>
            <a:xfrm>
              <a:off x="7366529" y="687985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47B702-421A-409A-B33F-94901503BED9}"/>
                </a:ext>
              </a:extLst>
            </p:cNvPr>
            <p:cNvSpPr/>
            <p:nvPr/>
          </p:nvSpPr>
          <p:spPr>
            <a:xfrm>
              <a:off x="7479034" y="778476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23BD5DC-0160-45C7-A0AC-195B16C2E5E6}"/>
                </a:ext>
              </a:extLst>
            </p:cNvPr>
            <p:cNvSpPr/>
            <p:nvPr/>
          </p:nvSpPr>
          <p:spPr>
            <a:xfrm>
              <a:off x="7254024" y="788229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D76D33-0A5E-4D06-9360-98A25614D178}"/>
                </a:ext>
              </a:extLst>
            </p:cNvPr>
            <p:cNvSpPr/>
            <p:nvPr/>
          </p:nvSpPr>
          <p:spPr>
            <a:xfrm>
              <a:off x="7254024" y="978966"/>
              <a:ext cx="76017" cy="760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CE297DD-E2C9-4D8A-B2E6-7084F4022EC1}"/>
                </a:ext>
              </a:extLst>
            </p:cNvPr>
            <p:cNvSpPr/>
            <p:nvPr/>
          </p:nvSpPr>
          <p:spPr>
            <a:xfrm>
              <a:off x="2788957" y="1619265"/>
              <a:ext cx="2653287" cy="2660998"/>
            </a:xfrm>
            <a:prstGeom prst="ellipse">
              <a:avLst/>
            </a:prstGeom>
            <a:blipFill rotWithShape="1">
              <a:blip r:embed="rId2"/>
              <a:srcRect/>
              <a:stretch>
                <a:fillRect t="-25000" b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E0F2FC-0FED-454D-8B26-E11D1763516A}"/>
                </a:ext>
              </a:extLst>
            </p:cNvPr>
            <p:cNvSpPr/>
            <p:nvPr/>
          </p:nvSpPr>
          <p:spPr>
            <a:xfrm>
              <a:off x="3301585" y="4280263"/>
              <a:ext cx="2048722" cy="1744543"/>
            </a:xfrm>
            <a:prstGeom prst="ellipse">
              <a:avLst/>
            </a:prstGeom>
            <a:blipFill rotWithShape="1">
              <a:blip r:embed="rId3"/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BD2BE3-97B4-43E4-AEF6-E03C6A3CE6FD}"/>
                </a:ext>
              </a:extLst>
            </p:cNvPr>
            <p:cNvSpPr/>
            <p:nvPr/>
          </p:nvSpPr>
          <p:spPr>
            <a:xfrm>
              <a:off x="1284890" y="2814526"/>
              <a:ext cx="1703946" cy="1698495"/>
            </a:xfrm>
            <a:prstGeom prst="ellipse">
              <a:avLst/>
            </a:prstGeom>
            <a:blipFill rotWithShape="1">
              <a:blip r:embed="rId4"/>
              <a:srcRect/>
              <a:stretch>
                <a:fillRect t="-44000" b="-4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D8E56EF-6EE2-4E2E-808D-F1A8A7D9FA6F}"/>
                </a:ext>
              </a:extLst>
            </p:cNvPr>
            <p:cNvSpPr/>
            <p:nvPr/>
          </p:nvSpPr>
          <p:spPr>
            <a:xfrm>
              <a:off x="1772955" y="442179"/>
              <a:ext cx="1830738" cy="1698495"/>
            </a:xfrm>
            <a:prstGeom prst="ellipse">
              <a:avLst/>
            </a:prstGeom>
            <a:blipFill rotWithShape="1">
              <a:blip r:embed="rId5"/>
              <a:srcRect/>
              <a:stretch>
                <a:fillRect t="-68000" b="-6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F19BFF3-88DF-49F5-89AF-27671480F063}"/>
                </a:ext>
              </a:extLst>
            </p:cNvPr>
            <p:cNvSpPr/>
            <p:nvPr/>
          </p:nvSpPr>
          <p:spPr>
            <a:xfrm>
              <a:off x="4608628" y="597493"/>
              <a:ext cx="1925635" cy="1558710"/>
            </a:xfrm>
            <a:prstGeom prst="ellipse">
              <a:avLst/>
            </a:prstGeom>
            <a:blipFill rotWithShape="1">
              <a:blip r:embed="rId6"/>
              <a:srcRect/>
              <a:stretch>
                <a:fillRect t="-9000" b="-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954C903-4676-4C00-A0B9-C78DA75F4466}"/>
                </a:ext>
              </a:extLst>
            </p:cNvPr>
            <p:cNvSpPr/>
            <p:nvPr/>
          </p:nvSpPr>
          <p:spPr>
            <a:xfrm>
              <a:off x="5327706" y="2621004"/>
              <a:ext cx="1813204" cy="1475913"/>
            </a:xfrm>
            <a:prstGeom prst="ellipse">
              <a:avLst/>
            </a:prstGeom>
            <a:blipFill rotWithShape="1">
              <a:blip r:embed="rId7"/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C78D451-6A0A-443B-8AC4-935FBB2170CB}"/>
              </a:ext>
            </a:extLst>
          </p:cNvPr>
          <p:cNvSpPr txBox="1"/>
          <p:nvPr/>
        </p:nvSpPr>
        <p:spPr>
          <a:xfrm>
            <a:off x="1763357" y="425669"/>
            <a:ext cx="3557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LCM CONSULTING TEAM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AC6AE428-C019-4CA7-8B5A-2320B6AA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06" y="6432331"/>
            <a:ext cx="5667375" cy="365125"/>
          </a:xfrm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A186579-986F-45D4-B0AA-86C803AD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23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5A5E-09A2-4AE1-8EFF-19F19851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D5AC7-7F8B-4C26-833B-B3FE69527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914" y="2017486"/>
            <a:ext cx="4847771" cy="4840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DC40D-C500-4BC7-8EB1-FF8776E99681}"/>
              </a:ext>
            </a:extLst>
          </p:cNvPr>
          <p:cNvSpPr txBox="1"/>
          <p:nvPr/>
        </p:nvSpPr>
        <p:spPr>
          <a:xfrm>
            <a:off x="804041" y="2790497"/>
            <a:ext cx="64638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Introduction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The Necessity of Islamic Microfinance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Three driving pillars of Islamic Microfinance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Poverty in Africa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Causes of poverty in Africa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Why Islamic Microfinance will thrive and make positive impact in Africa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Islamic Microfinance product that are relevant in Africa n Space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95935-9CB5-4FA6-8F97-FAB5FF38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D8186-E098-4A40-8C2B-D25674C6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5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FF88-553F-4543-A3EC-9C75BDD2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243" y="3195431"/>
            <a:ext cx="8770571" cy="1560716"/>
          </a:xfrm>
        </p:spPr>
        <p:txBody>
          <a:bodyPr/>
          <a:lstStyle/>
          <a:p>
            <a:r>
              <a:rPr lang="en-US" dirty="0"/>
              <a:t>THANK YOU FOR LISTENING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9F808-CD46-4BCF-A95A-783E902C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35D3C-1673-4623-813E-ED73ADF0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4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C2D-986B-4F66-A5BA-658CBB69D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things first: What is Microfinance?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6575F-2409-483C-96F9-602836A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Microfinance can be easy summarized to mean making microloans accessible to small business and poor entrepreneurs who do not have means to access banking and other related aid services.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7CBE4-7123-4582-B803-9A916C247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40" y="3944302"/>
            <a:ext cx="6766560" cy="245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5DB29-C8E0-49AF-94AA-6820A074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E7C03-063E-460F-A310-D27B319A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3CCE9-BA8B-4383-B89D-E3E8A1A5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Necessity of Islamic Microfinance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9E55324-E188-4A66-8F49-BD082B6B6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582751"/>
              </p:ext>
            </p:extLst>
          </p:nvPr>
        </p:nvGraphicFramePr>
        <p:xfrm>
          <a:off x="2319282" y="1986455"/>
          <a:ext cx="8128000" cy="4871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3F51A-2094-4D6E-B80F-E178641D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4718" y="6488410"/>
            <a:ext cx="5667375" cy="365125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919B9-A6E7-4FBD-8053-CFEB8CE2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4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A2E7-3309-4DC0-9BA8-291956BD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Key Driving Pillars of Islamic Microfinance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3CD99EF-9F8B-47FF-8750-D3A125AACA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804686"/>
              </p:ext>
            </p:extLst>
          </p:nvPr>
        </p:nvGraphicFramePr>
        <p:xfrm>
          <a:off x="2278743" y="2542289"/>
          <a:ext cx="8911771" cy="3873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C29F7-E4C0-4ABE-B9C2-78B9F72C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1E4E0-3DC1-44A9-B398-EA57B1A2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2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8C96-2A54-4B8A-A7BB-2B8A4FC5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POVERTY IN AFRICA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B6053EE-7619-4100-B18F-3F768073C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425622"/>
              </p:ext>
            </p:extLst>
          </p:nvPr>
        </p:nvGraphicFramePr>
        <p:xfrm>
          <a:off x="2526736" y="2320505"/>
          <a:ext cx="8128000" cy="426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CB436C5-8083-43A6-BBC0-642DD7017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" y="4876800"/>
            <a:ext cx="5326743" cy="190413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CF05F-4F9E-4919-BBA0-B514F76F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71A80-146C-4050-B685-7C4740AB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4C21-3D4C-4274-850C-FA04617D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Poverty in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09D58-0A9C-4BA7-B1F0-3B21C143F2D2}"/>
              </a:ext>
            </a:extLst>
          </p:cNvPr>
          <p:cNvSpPr txBox="1"/>
          <p:nvPr/>
        </p:nvSpPr>
        <p:spPr>
          <a:xfrm>
            <a:off x="4542971" y="2828835"/>
            <a:ext cx="656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It is widely accepted that one major causes of poverty in developing countries is lack of productive capital with formal financial institutions  mostly excluding the poor in their lending activities (</a:t>
            </a:r>
            <a:r>
              <a:rPr lang="en-US" sz="2400" dirty="0" err="1"/>
              <a:t>Chirwa</a:t>
            </a:r>
            <a:r>
              <a:rPr lang="en-US" sz="2400" dirty="0"/>
              <a:t>, 2002)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19DCF5-563D-4F34-BD53-906CE7328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327573"/>
              </p:ext>
            </p:extLst>
          </p:nvPr>
        </p:nvGraphicFramePr>
        <p:xfrm>
          <a:off x="-2032000" y="1582057"/>
          <a:ext cx="6894286" cy="505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4CE5C27-0E51-403A-9ADE-426367168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371" y="4470400"/>
            <a:ext cx="4449536" cy="2319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65FD5-D1CC-4663-9915-E85651F5D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629" y="4755101"/>
            <a:ext cx="5326742" cy="2102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15EA8-63B1-4C84-93C8-B21E688B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240189-948E-425B-9D42-3A961ADF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85CE-AE0B-49A5-ACB0-C03812F3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638" y="219870"/>
            <a:ext cx="8770571" cy="1037256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Concept of Poverty in Islam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5A226-9B15-43F7-BE78-9AC193A01629}"/>
              </a:ext>
            </a:extLst>
          </p:cNvPr>
          <p:cNvSpPr txBox="1"/>
          <p:nvPr/>
        </p:nvSpPr>
        <p:spPr>
          <a:xfrm>
            <a:off x="583323" y="2774731"/>
            <a:ext cx="43355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 views poverty as a religious and social problem that can push a person into “lowliness, sin and crime”  (Hassan and Alamgir 2002)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0E6B997-DF72-4AF1-B9E1-855161972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965760"/>
              </p:ext>
            </p:extLst>
          </p:nvPr>
        </p:nvGraphicFramePr>
        <p:xfrm>
          <a:off x="3547240" y="1257126"/>
          <a:ext cx="8339960" cy="5364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E1664-C137-4686-B761-52B4E472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Bradley Hand ITC" panose="03070402050302030203" pitchFamily="66" charset="0"/>
              </a:rPr>
              <a:t>ISLAMIC MICROFINANCE;A TOOL FOR POVERTY ALEVIATION IN AFRICA, PREPARED BYLCM CONSULTING NIGERIA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F7B55-C982-4243-8A0D-EC9C3DD3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43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57FD3-2CDC-4F44-85BF-75040D46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99" y="190972"/>
            <a:ext cx="8770571" cy="1870055"/>
          </a:xfrm>
        </p:spPr>
        <p:txBody>
          <a:bodyPr>
            <a:normAutofit fontScale="90000"/>
          </a:bodyPr>
          <a:lstStyle/>
          <a:p>
            <a:r>
              <a:rPr lang="en-US" dirty="0"/>
              <a:t>Why  Islamic microfinance will thrive and make positive impact in Africa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3423DC-DCE2-4AE8-9321-4D553A50A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69991"/>
              </p:ext>
            </p:extLst>
          </p:nvPr>
        </p:nvGraphicFramePr>
        <p:xfrm>
          <a:off x="2648606" y="2061027"/>
          <a:ext cx="8770570" cy="407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758BE0B-3BDC-40CC-9304-B0710EA6C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9640" y="4776953"/>
            <a:ext cx="3154630" cy="208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42827F-26CE-41D7-B6A3-7C1EFF5682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010" y="4776953"/>
            <a:ext cx="3154630" cy="1890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91099-2E04-4359-9769-FF369DC1D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5286" y="5029200"/>
            <a:ext cx="315463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A5F877-57E9-4227-BB34-9D50A87D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ISLAMIC MICROFINANCE;A TOOL FOR POVERTY ALEVIATION IN AFRICA, PREPARED BYLCM CONSULTING NIGERIA LTD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C7855-621F-427C-B7E7-A6840F4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96278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13627</TotalTime>
  <Words>1346</Words>
  <Application>Microsoft Office PowerPoint</Application>
  <PresentationFormat>Widescreen</PresentationFormat>
  <Paragraphs>147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Bradley Hand ITC</vt:lpstr>
      <vt:lpstr>Calibri</vt:lpstr>
      <vt:lpstr>Century Schoolbook</vt:lpstr>
      <vt:lpstr>Corbel</vt:lpstr>
      <vt:lpstr>Wingdings</vt:lpstr>
      <vt:lpstr>Feathered</vt:lpstr>
      <vt:lpstr>Islamic Microfinance</vt:lpstr>
      <vt:lpstr>OUTLINE</vt:lpstr>
      <vt:lpstr>First things first: What is Microfinance?</vt:lpstr>
      <vt:lpstr>The Necessity of Islamic Microfinance</vt:lpstr>
      <vt:lpstr>3 Key Driving Pillars of Islamic Microfinance</vt:lpstr>
      <vt:lpstr>POVERTY IN AFRICA</vt:lpstr>
      <vt:lpstr>Causes of Poverty in Africa</vt:lpstr>
      <vt:lpstr>Concept of Poverty in Islam</vt:lpstr>
      <vt:lpstr>Why  Islamic microfinance will thrive and make positive impact in Africa</vt:lpstr>
      <vt:lpstr>Islamic Microfinance Product that are relevant in the African space</vt:lpstr>
      <vt:lpstr>SALAM</vt:lpstr>
      <vt:lpstr>ISTISNA</vt:lpstr>
      <vt:lpstr>QARD HASSAN (BENEVOLENT LOAN)</vt:lpstr>
      <vt:lpstr>Murabaha</vt:lpstr>
      <vt:lpstr>Musharaka and Mudaraba</vt:lpstr>
      <vt:lpstr>Implementation Strategy</vt:lpstr>
      <vt:lpstr>Continuation</vt:lpstr>
      <vt:lpstr>CONCLUSION</vt:lpstr>
      <vt:lpstr>PowerPoint Presentation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Islamic Microfinance</dc:title>
  <dc:creator>LENOVO</dc:creator>
  <cp:lastModifiedBy>LENOVO</cp:lastModifiedBy>
  <cp:revision>105</cp:revision>
  <dcterms:created xsi:type="dcterms:W3CDTF">2018-10-29T14:28:42Z</dcterms:created>
  <dcterms:modified xsi:type="dcterms:W3CDTF">2018-11-19T14:45:23Z</dcterms:modified>
</cp:coreProperties>
</file>